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7" r:id="rId3"/>
    <p:sldId id="303" r:id="rId4"/>
    <p:sldId id="258" r:id="rId5"/>
    <p:sldId id="271" r:id="rId6"/>
    <p:sldId id="289" r:id="rId7"/>
    <p:sldId id="291" r:id="rId8"/>
    <p:sldId id="293" r:id="rId9"/>
    <p:sldId id="272" r:id="rId10"/>
    <p:sldId id="292" r:id="rId11"/>
    <p:sldId id="290" r:id="rId12"/>
    <p:sldId id="294" r:id="rId13"/>
    <p:sldId id="295" r:id="rId14"/>
    <p:sldId id="298" r:id="rId15"/>
    <p:sldId id="300" r:id="rId16"/>
    <p:sldId id="297" r:id="rId17"/>
    <p:sldId id="299" r:id="rId18"/>
    <p:sldId id="296" r:id="rId19"/>
    <p:sldId id="302" r:id="rId20"/>
    <p:sldId id="285" r:id="rId21"/>
    <p:sldId id="301" r:id="rId22"/>
  </p:sldIdLst>
  <p:sldSz cx="9144000" cy="6858000" type="screen4x3"/>
  <p:notesSz cx="6940550" cy="90805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D200"/>
    <a:srgbClr val="FA0456"/>
    <a:srgbClr val="3366FF"/>
    <a:srgbClr val="000000"/>
    <a:srgbClr val="080808"/>
    <a:srgbClr val="3A984A"/>
    <a:srgbClr val="25B41E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60" autoAdjust="0"/>
  </p:normalViewPr>
  <p:slideViewPr>
    <p:cSldViewPr snapToGrid="0">
      <p:cViewPr varScale="1">
        <p:scale>
          <a:sx n="103" d="100"/>
          <a:sy n="103" d="100"/>
        </p:scale>
        <p:origin x="-72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-3084" y="-108"/>
      </p:cViewPr>
      <p:guideLst>
        <p:guide orient="horz" pos="2860"/>
        <p:guide pos="218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30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340225"/>
            <a:ext cx="5049837" cy="4105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581" tIns="46085" rIns="90581" bIns="460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9675" y="687388"/>
            <a:ext cx="4522788" cy="3392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28917420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2438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04875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57313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09750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smtClean="0"/>
              <a:t>I’m talking about uniformly sampling a domain with a random dense packing, as Singapore, rather than Canada with “voids” and a “bias” towards a region</a:t>
            </a:r>
            <a:endParaRPr lang="en-US"/>
          </a:p>
        </p:txBody>
      </p:sp>
      <p:sp>
        <p:nvSpPr>
          <p:cNvPr id="51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80988"/>
            <a:ext cx="1943100" cy="5815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0988"/>
            <a:ext cx="5676900" cy="5815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4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Subtitle 24 pt</a:t>
            </a:r>
          </a:p>
          <a:p>
            <a:pPr lvl="1"/>
            <a:r>
              <a:rPr lang="en-US" smtClean="0"/>
              <a:t>Second level 22 pt</a:t>
            </a:r>
          </a:p>
          <a:p>
            <a:pPr lvl="2"/>
            <a:r>
              <a:rPr lang="en-US" smtClean="0"/>
              <a:t>Third level 20 pt</a:t>
            </a:r>
          </a:p>
          <a:p>
            <a:pPr lvl="3"/>
            <a:r>
              <a:rPr lang="en-US" smtClean="0"/>
              <a:t>Fourth level 18pt</a:t>
            </a:r>
          </a:p>
          <a:p>
            <a:pPr lvl="4"/>
            <a:r>
              <a:rPr lang="en-US" smtClean="0"/>
              <a:t>Fifth level 18pt</a:t>
            </a: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2578100" cy="1473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817563" y="1143000"/>
            <a:ext cx="75898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80988"/>
            <a:ext cx="7772400" cy="1014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 - 28 Point Helvetica Bold</a:t>
            </a: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153400" y="6418263"/>
            <a:ext cx="889000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9pPr>
    </p:titleStyle>
    <p:bodyStyle>
      <a:lvl1pPr marL="34290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 b="1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200" b="1">
          <a:solidFill>
            <a:srgbClr val="000000"/>
          </a:solidFill>
          <a:latin typeface="+mn-lt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b="1">
          <a:solidFill>
            <a:srgbClr val="000000"/>
          </a:solidFill>
          <a:latin typeface="+mn-lt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b="1">
          <a:solidFill>
            <a:srgbClr val="000000"/>
          </a:solidFill>
          <a:latin typeface="+mn-lt"/>
        </a:defRPr>
      </a:lvl4pPr>
      <a:lvl5pPr marL="19431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5pPr>
      <a:lvl6pPr marL="24003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6pPr>
      <a:lvl7pPr marL="28575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7pPr>
      <a:lvl8pPr marL="33147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8pPr>
      <a:lvl9pPr marL="37719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wmf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0.wmf"/><Relationship Id="rId5" Type="http://schemas.openxmlformats.org/officeDocument/2006/relationships/image" Target="../media/image41.jpeg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9" Type="http://schemas.openxmlformats.org/officeDocument/2006/relationships/image" Target="../media/image4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5.png"/><Relationship Id="rId5" Type="http://schemas.openxmlformats.org/officeDocument/2006/relationships/image" Target="../media/image37.emf"/><Relationship Id="rId6" Type="http://schemas.openxmlformats.org/officeDocument/2006/relationships/image" Target="../media/image47.emf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4176"/>
            <a:ext cx="9144000" cy="1623060"/>
          </a:xfrm>
          <a:prstGeom prst="rect">
            <a:avLst/>
          </a:prstGeom>
        </p:spPr>
      </p:pic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981200" y="6283325"/>
            <a:ext cx="5180013" cy="498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Helvetica" pitchFamily="34" charset="0"/>
              </a:rPr>
              <a:t>Sandia is a multiprogram laboratory operated by Sandia Corporation, a Lockheed Martin Company,</a:t>
            </a:r>
            <a:br>
              <a:rPr lang="en-US" sz="900" dirty="0">
                <a:solidFill>
                  <a:srgbClr val="000000"/>
                </a:solidFill>
                <a:latin typeface="Helvetica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Helvetica" pitchFamily="34" charset="0"/>
              </a:rPr>
              <a:t>for the United States Department of Energy’s National Nuclear Security Administration</a:t>
            </a:r>
            <a:br>
              <a:rPr lang="en-US" sz="900" dirty="0">
                <a:solidFill>
                  <a:srgbClr val="000000"/>
                </a:solidFill>
                <a:latin typeface="Helvetica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Helvetica" pitchFamily="34" charset="0"/>
              </a:rPr>
              <a:t> under contract DE-AC04-94AL85000.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0700" y="5786566"/>
            <a:ext cx="8070850" cy="521213"/>
          </a:xfrm>
          <a:noFill/>
          <a:ln/>
        </p:spPr>
        <p:txBody>
          <a:bodyPr/>
          <a:lstStyle/>
          <a:p>
            <a:pPr marL="342900" indent="-171450">
              <a:lnSpc>
                <a:spcPct val="8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Eurographics 2012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101" name="Picture 5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6324600"/>
            <a:ext cx="1104900" cy="444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4106" name="Picture 10" descr="NNSAlogo0410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6343650"/>
            <a:ext cx="914400" cy="333375"/>
          </a:xfrm>
          <a:prstGeom prst="rect">
            <a:avLst/>
          </a:prstGeom>
          <a:noFill/>
        </p:spPr>
      </p:pic>
      <p:sp>
        <p:nvSpPr>
          <p:cNvPr id="144" name="TextBox 143"/>
          <p:cNvSpPr txBox="1"/>
          <p:nvPr/>
        </p:nvSpPr>
        <p:spPr>
          <a:xfrm>
            <a:off x="228600" y="2581065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Simple Algorithm for </a:t>
            </a:r>
          </a:p>
          <a:p>
            <a:pPr algn="ctr"/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Maximal Poisson-Disk Sampling </a:t>
            </a:r>
          </a:p>
          <a:p>
            <a:pPr algn="ctr"/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 High Dimensions</a:t>
            </a:r>
            <a:endParaRPr lang="en-US" sz="3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371600" y="4274400"/>
            <a:ext cx="6172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Mohamed S. Ebeida, Scott A. Mitchell, Anjul Patney, Andrew A. Davidson, and John D. Owens</a:t>
            </a:r>
          </a:p>
          <a:p>
            <a:pPr algn="ctr"/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presenter = Scott</a:t>
            </a: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6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116475"/>
            <a:ext cx="88800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1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645" y="5592942"/>
            <a:ext cx="1666847" cy="42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Limit?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3300" y="1524000"/>
            <a:ext cx="4330700" cy="4572000"/>
          </a:xfrm>
        </p:spPr>
        <p:txBody>
          <a:bodyPr/>
          <a:lstStyle/>
          <a:p>
            <a:r>
              <a:rPr lang="en-US" sz="2000" dirty="0" smtClean="0"/>
              <a:t>Problem</a:t>
            </a:r>
          </a:p>
          <a:p>
            <a:pPr lvl="1"/>
            <a:r>
              <a:rPr lang="en-US" sz="1800" dirty="0" smtClean="0"/>
              <a:t>Test if square in single circle</a:t>
            </a:r>
          </a:p>
          <a:p>
            <a:pPr lvl="1"/>
            <a:r>
              <a:rPr lang="en-US" sz="1800" dirty="0" smtClean="0"/>
              <a:t>Small </a:t>
            </a:r>
            <a:r>
              <a:rPr lang="en-US" sz="1800" dirty="0"/>
              <a:t>voids require infinite refinement</a:t>
            </a:r>
          </a:p>
          <a:p>
            <a:r>
              <a:rPr lang="en-US" sz="2000" dirty="0" smtClean="0"/>
              <a:t>Solution: [</a:t>
            </a:r>
            <a:r>
              <a:rPr lang="en-US" sz="2000" dirty="0"/>
              <a:t>Wei08</a:t>
            </a:r>
            <a:r>
              <a:rPr lang="en-US" sz="2000" dirty="0" smtClean="0"/>
              <a:t>], [BWWM10</a:t>
            </a:r>
            <a:r>
              <a:rPr lang="en-US" sz="2000" dirty="0"/>
              <a:t> </a:t>
            </a:r>
          </a:p>
          <a:p>
            <a:pPr lvl="1"/>
            <a:r>
              <a:rPr lang="en-US" sz="1800" dirty="0" smtClean="0"/>
              <a:t>Stop early</a:t>
            </a:r>
            <a:br>
              <a:rPr lang="en-US" sz="1800" dirty="0" smtClean="0"/>
            </a:br>
            <a:r>
              <a:rPr lang="en-US" sz="1800" dirty="0" smtClean="0"/>
              <a:t>to avoid memory blow-up</a:t>
            </a:r>
          </a:p>
          <a:p>
            <a:r>
              <a:rPr lang="en-US" sz="2000" dirty="0" smtClean="0"/>
              <a:t>Solution: Us</a:t>
            </a:r>
          </a:p>
          <a:p>
            <a:pPr lvl="1"/>
            <a:r>
              <a:rPr lang="en-US" sz="1800" dirty="0"/>
              <a:t>Refine to finite-precision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Small voids happen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rarely on average </a:t>
            </a:r>
            <a:r>
              <a:rPr lang="en-US" sz="1800" dirty="0" smtClean="0"/>
              <a:t>so</a:t>
            </a:r>
          </a:p>
          <a:p>
            <a:pPr lvl="1"/>
            <a:r>
              <a:rPr lang="en-US" sz="1800" dirty="0" smtClean="0"/>
              <a:t>Memory is fine in practice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Benefit: maximal 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700" y="763060"/>
            <a:ext cx="2191810" cy="2096560"/>
            <a:chOff x="1066800" y="1163110"/>
            <a:chExt cx="2191810" cy="2096560"/>
          </a:xfrm>
        </p:grpSpPr>
        <p:sp>
          <p:nvSpPr>
            <p:cNvPr id="4" name="Flowchart: Connector 9"/>
            <p:cNvSpPr/>
            <p:nvPr/>
          </p:nvSpPr>
          <p:spPr>
            <a:xfrm>
              <a:off x="1504950" y="2083860"/>
              <a:ext cx="1175810" cy="117581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Connector 9"/>
            <p:cNvSpPr/>
            <p:nvPr/>
          </p:nvSpPr>
          <p:spPr>
            <a:xfrm>
              <a:off x="1066800" y="1163110"/>
              <a:ext cx="1175810" cy="117581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9"/>
            <p:cNvSpPr/>
            <p:nvPr/>
          </p:nvSpPr>
          <p:spPr>
            <a:xfrm>
              <a:off x="2082800" y="1271060"/>
              <a:ext cx="1175810" cy="117581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698625" y="16637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30300" y="2883960"/>
            <a:ext cx="2191810" cy="2096560"/>
            <a:chOff x="1117600" y="3474510"/>
            <a:chExt cx="2191810" cy="2096560"/>
          </a:xfrm>
        </p:grpSpPr>
        <p:sp>
          <p:nvSpPr>
            <p:cNvPr id="8" name="Flowchart: Connector 9"/>
            <p:cNvSpPr/>
            <p:nvPr/>
          </p:nvSpPr>
          <p:spPr>
            <a:xfrm>
              <a:off x="1555750" y="4395260"/>
              <a:ext cx="1175810" cy="117581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9"/>
            <p:cNvSpPr/>
            <p:nvPr/>
          </p:nvSpPr>
          <p:spPr>
            <a:xfrm>
              <a:off x="1117600" y="3474510"/>
              <a:ext cx="1175810" cy="117581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2133600" y="3582460"/>
              <a:ext cx="1175810" cy="117581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730375" y="3946525"/>
              <a:ext cx="914400" cy="914400"/>
              <a:chOff x="1749425" y="3981450"/>
              <a:chExt cx="914400" cy="91440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 bwMode="auto">
              <a:xfrm>
                <a:off x="1749425" y="3981450"/>
                <a:ext cx="457200" cy="457200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12" name="Rectangle 11"/>
              <p:cNvSpPr>
                <a:spLocks noChangeAspect="1"/>
              </p:cNvSpPr>
              <p:nvPr/>
            </p:nvSpPr>
            <p:spPr bwMode="auto">
              <a:xfrm>
                <a:off x="2206625" y="3981450"/>
                <a:ext cx="457200" cy="457200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13" name="Rectangle 12"/>
              <p:cNvSpPr>
                <a:spLocks noChangeAspect="1"/>
              </p:cNvSpPr>
              <p:nvPr/>
            </p:nvSpPr>
            <p:spPr bwMode="auto">
              <a:xfrm>
                <a:off x="1749425" y="4438650"/>
                <a:ext cx="457200" cy="457200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14" name="Rectangle 13"/>
              <p:cNvSpPr>
                <a:spLocks noChangeAspect="1"/>
              </p:cNvSpPr>
              <p:nvPr/>
            </p:nvSpPr>
            <p:spPr bwMode="auto">
              <a:xfrm>
                <a:off x="2206625" y="4438650"/>
                <a:ext cx="457200" cy="457200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</p:grpSp>
      <p:sp>
        <p:nvSpPr>
          <p:cNvPr id="19" name="Flowchart: Connector 9"/>
          <p:cNvSpPr/>
          <p:nvPr/>
        </p:nvSpPr>
        <p:spPr>
          <a:xfrm>
            <a:off x="3225800" y="5682190"/>
            <a:ext cx="1175810" cy="1175810"/>
          </a:xfrm>
          <a:prstGeom prst="flowChartConnector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0" name="Flowchart: Connector 9"/>
          <p:cNvSpPr/>
          <p:nvPr/>
        </p:nvSpPr>
        <p:spPr>
          <a:xfrm>
            <a:off x="2787650" y="4761440"/>
            <a:ext cx="1175810" cy="1175810"/>
          </a:xfrm>
          <a:prstGeom prst="flowChartConnector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Flowchart: Connector 9"/>
          <p:cNvSpPr/>
          <p:nvPr/>
        </p:nvSpPr>
        <p:spPr>
          <a:xfrm>
            <a:off x="3803650" y="4869390"/>
            <a:ext cx="1175810" cy="1175810"/>
          </a:xfrm>
          <a:prstGeom prst="flowChartConnector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740150" y="5576355"/>
            <a:ext cx="228600" cy="228600"/>
            <a:chOff x="1749425" y="3981450"/>
            <a:chExt cx="914400" cy="914400"/>
          </a:xfrm>
        </p:grpSpPr>
        <p:sp>
          <p:nvSpPr>
            <p:cNvPr id="23" name="Rectangle 22"/>
            <p:cNvSpPr>
              <a:spLocks noChangeAspect="1"/>
            </p:cNvSpPr>
            <p:nvPr/>
          </p:nvSpPr>
          <p:spPr bwMode="auto">
            <a:xfrm>
              <a:off x="1749425" y="3981450"/>
              <a:ext cx="457200" cy="457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 bwMode="auto">
            <a:xfrm>
              <a:off x="2206625" y="3981450"/>
              <a:ext cx="457200" cy="457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 bwMode="auto">
            <a:xfrm>
              <a:off x="1749425" y="4438650"/>
              <a:ext cx="457200" cy="457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6" name="Rectangle 25"/>
            <p:cNvSpPr>
              <a:spLocks noChangeAspect="1"/>
            </p:cNvSpPr>
            <p:nvPr/>
          </p:nvSpPr>
          <p:spPr bwMode="auto">
            <a:xfrm>
              <a:off x="2206625" y="4438650"/>
              <a:ext cx="457200" cy="457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>
            <a:off x="1714500" y="2457450"/>
            <a:ext cx="107950" cy="3365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endCxn id="20" idx="0"/>
          </p:cNvCxnSpPr>
          <p:nvPr/>
        </p:nvCxnSpPr>
        <p:spPr bwMode="auto">
          <a:xfrm>
            <a:off x="2794000" y="4318000"/>
            <a:ext cx="581555" cy="4434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003550" y="4152900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…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5" name="Straight Arrow Connector 34"/>
          <p:cNvCxnSpPr>
            <a:endCxn id="38" idx="1"/>
          </p:cNvCxnSpPr>
          <p:nvPr/>
        </p:nvCxnSpPr>
        <p:spPr bwMode="auto">
          <a:xfrm>
            <a:off x="1085850" y="1695450"/>
            <a:ext cx="1314450" cy="3720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2400300" y="1282700"/>
            <a:ext cx="2698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ne uncovered </a:t>
            </a:r>
            <a:br>
              <a:rPr lang="en-US" dirty="0" smtClean="0"/>
            </a:br>
            <a:r>
              <a:rPr lang="en-US" dirty="0" smtClean="0"/>
              <a:t>point</a:t>
            </a:r>
          </a:p>
          <a:p>
            <a:r>
              <a:rPr lang="en-US" dirty="0" smtClean="0"/>
              <a:t>(or is it covered?</a:t>
            </a:r>
            <a:br>
              <a:rPr lang="en-US" dirty="0" smtClean="0"/>
            </a:br>
            <a:r>
              <a:rPr lang="en-US" dirty="0"/>
              <a:t>l</a:t>
            </a:r>
            <a:r>
              <a:rPr lang="en-US" dirty="0" smtClean="0"/>
              <a:t>et’s look closer…)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08242" y="3476775"/>
            <a:ext cx="2145363" cy="2692135"/>
            <a:chOff x="308242" y="3476775"/>
            <a:chExt cx="2145363" cy="2692135"/>
          </a:xfrm>
        </p:grpSpPr>
        <p:sp>
          <p:nvSpPr>
            <p:cNvPr id="32" name="Flowchart: Connector 9"/>
            <p:cNvSpPr/>
            <p:nvPr/>
          </p:nvSpPr>
          <p:spPr>
            <a:xfrm>
              <a:off x="828766" y="3476775"/>
              <a:ext cx="1624839" cy="1621941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8242" y="4968582"/>
              <a:ext cx="1577625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</a:rPr>
                <a:t>High d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n</a:t>
              </a:r>
              <a:r>
                <a:rPr lang="en-US" dirty="0" smtClean="0">
                  <a:solidFill>
                    <a:schemeClr val="accent6"/>
                  </a:solidFill>
                </a:rPr>
                <a:t>ew sphere </a:t>
              </a:r>
            </a:p>
            <a:p>
              <a:r>
                <a:rPr lang="en-US" dirty="0" smtClean="0">
                  <a:solidFill>
                    <a:schemeClr val="accent6"/>
                  </a:solidFill>
                </a:rPr>
                <a:t>covers it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465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outer loop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0">
              <a:buNone/>
            </a:pPr>
            <a:endParaRPr lang="en-US" dirty="0" smtClean="0"/>
          </a:p>
          <a:p>
            <a:pPr marL="17145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238250"/>
            <a:ext cx="4211316" cy="5353050"/>
          </a:xfrm>
          <a:prstGeom prst="rect">
            <a:avLst/>
          </a:prstGeom>
        </p:spPr>
      </p:pic>
      <p:sp>
        <p:nvSpPr>
          <p:cNvPr id="8" name="Process 7"/>
          <p:cNvSpPr/>
          <p:nvPr/>
        </p:nvSpPr>
        <p:spPr bwMode="auto">
          <a:xfrm>
            <a:off x="1270000" y="2190750"/>
            <a:ext cx="1968500" cy="228600"/>
          </a:xfrm>
          <a:prstGeom prst="flowChartProcess">
            <a:avLst/>
          </a:prstGeom>
          <a:solidFill>
            <a:schemeClr val="accent1">
              <a:alpha val="32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8664" y="2565400"/>
            <a:ext cx="4492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How many throws before refining?</a:t>
            </a:r>
          </a:p>
          <a:p>
            <a:pPr algn="ctr"/>
            <a:r>
              <a:rPr lang="en-US" dirty="0" smtClean="0"/>
              <a:t>Throws = A | </a:t>
            </a:r>
            <a:r>
              <a:rPr lang="en-US" dirty="0" err="1" smtClean="0"/>
              <a:t>C</a:t>
            </a:r>
            <a:r>
              <a:rPr lang="en-US" baseline="30000" dirty="0" err="1" smtClean="0"/>
              <a:t>i</a:t>
            </a:r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9800" y="4318000"/>
            <a:ext cx="422738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big does array C need to be</a:t>
            </a:r>
            <a:br>
              <a:rPr lang="en-US" dirty="0" smtClean="0"/>
            </a:br>
            <a:r>
              <a:rPr lang="en-US" dirty="0" smtClean="0"/>
              <a:t>to hold all the refined grid cells?</a:t>
            </a:r>
          </a:p>
          <a:p>
            <a:r>
              <a:rPr lang="en-US" dirty="0" smtClean="0"/>
              <a:t>C = B | C</a:t>
            </a:r>
            <a:r>
              <a:rPr lang="en-US" baseline="30000" dirty="0" smtClean="0"/>
              <a:t>o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75200" y="1219200"/>
            <a:ext cx="40970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parameter choices: A, B</a:t>
            </a:r>
          </a:p>
          <a:p>
            <a:pPr lvl="1"/>
            <a:r>
              <a:rPr lang="en-US" sz="2000" dirty="0" smtClean="0"/>
              <a:t>C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 = number initial cells</a:t>
            </a:r>
          </a:p>
          <a:p>
            <a:pPr lvl="1"/>
            <a:r>
              <a:rPr lang="en-US" sz="2000" dirty="0" err="1" smtClean="0"/>
              <a:t>C</a:t>
            </a:r>
            <a:r>
              <a:rPr lang="en-US" sz="2000" baseline="30000" dirty="0" err="1" smtClean="0"/>
              <a:t>i</a:t>
            </a:r>
            <a:r>
              <a:rPr lang="en-US" sz="2000" dirty="0" smtClean="0"/>
              <a:t> = number current squares</a:t>
            </a:r>
            <a:endParaRPr lang="en-US" sz="2000" dirty="0"/>
          </a:p>
        </p:txBody>
      </p:sp>
      <p:sp>
        <p:nvSpPr>
          <p:cNvPr id="12" name="Process 11"/>
          <p:cNvSpPr/>
          <p:nvPr/>
        </p:nvSpPr>
        <p:spPr bwMode="auto">
          <a:xfrm>
            <a:off x="1498600" y="5467350"/>
            <a:ext cx="2019300" cy="457200"/>
          </a:xfrm>
          <a:prstGeom prst="flowChartProcess">
            <a:avLst/>
          </a:prstGeom>
          <a:solidFill>
            <a:schemeClr val="accent1">
              <a:alpha val="32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4" name="Straight Arrow Connector 13"/>
          <p:cNvCxnSpPr>
            <a:stCxn id="9" idx="1"/>
            <a:endCxn id="8" idx="3"/>
          </p:cNvCxnSpPr>
          <p:nvPr/>
        </p:nvCxnSpPr>
        <p:spPr bwMode="auto">
          <a:xfrm flipH="1" flipV="1">
            <a:off x="3238500" y="2305050"/>
            <a:ext cx="1470164" cy="6758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0" idx="1"/>
            <a:endCxn id="12" idx="3"/>
          </p:cNvCxnSpPr>
          <p:nvPr/>
        </p:nvCxnSpPr>
        <p:spPr bwMode="auto">
          <a:xfrm flipH="1">
            <a:off x="3517900" y="4918164"/>
            <a:ext cx="1231900" cy="77778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625850" y="5854700"/>
            <a:ext cx="5329854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A </a:t>
            </a:r>
            <a:r>
              <a:rPr lang="en-US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</a:t>
            </a:r>
            <a:r>
              <a:rPr lang="en-US" dirty="0" smtClean="0">
                <a:solidFill>
                  <a:srgbClr val="FF0000"/>
                </a:solidFill>
              </a:rPr>
              <a:t>more time, smaller memory B</a:t>
            </a:r>
          </a:p>
        </p:txBody>
      </p:sp>
    </p:spTree>
    <p:extLst>
      <p:ext uri="{BB962C8B-B14F-4D97-AF65-F5344CB8AC3E}">
        <p14:creationId xmlns:p14="http://schemas.microsoft.com/office/powerpoint/2010/main" val="16980135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(time) and B (memory)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206500"/>
            <a:ext cx="7772400" cy="965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Big A </a:t>
            </a:r>
            <a:r>
              <a:rPr lang="en-US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FF0000"/>
                </a:solidFill>
              </a:rPr>
              <a:t>more </a:t>
            </a:r>
            <a:r>
              <a:rPr lang="en-US" dirty="0">
                <a:solidFill>
                  <a:srgbClr val="FF0000"/>
                </a:solidFill>
              </a:rPr>
              <a:t>time, smaller memory B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A≈</a:t>
            </a:r>
            <a:r>
              <a:rPr lang="en-US" dirty="0" smtClean="0">
                <a:solidFill>
                  <a:schemeClr val="tx2"/>
                </a:solidFill>
              </a:rPr>
              <a:t>1,  </a:t>
            </a:r>
            <a:r>
              <a:rPr lang="en-US" dirty="0" err="1">
                <a:solidFill>
                  <a:schemeClr val="tx2"/>
                </a:solidFill>
              </a:rPr>
              <a:t>B≈</a:t>
            </a:r>
            <a:r>
              <a:rPr lang="en-US" dirty="0" err="1" smtClean="0">
                <a:solidFill>
                  <a:schemeClr val="tx2"/>
                </a:solidFill>
              </a:rPr>
              <a:t>dimension</a:t>
            </a:r>
            <a:r>
              <a:rPr lang="en-US" dirty="0" smtClean="0"/>
              <a:t>.  (A increases for d&gt;4)</a:t>
            </a:r>
            <a:endParaRPr lang="en-US" dirty="0"/>
          </a:p>
          <a:p>
            <a:pPr lvl="1"/>
            <a:r>
              <a:rPr lang="en-US" dirty="0" smtClean="0"/>
              <a:t>Insensitive to value of A above a threshold</a:t>
            </a:r>
          </a:p>
          <a:p>
            <a:pPr lvl="2"/>
            <a:r>
              <a:rPr lang="en-US" dirty="0" smtClean="0"/>
              <a:t>Intuition: as classical dart throwing, </a:t>
            </a:r>
            <a:br>
              <a:rPr lang="en-US" dirty="0" smtClean="0"/>
            </a:br>
            <a:r>
              <a:rPr lang="en-US" dirty="0" smtClean="0"/>
              <a:t>most hits happen early, no benefit to more throws</a:t>
            </a:r>
          </a:p>
        </p:txBody>
      </p:sp>
      <p:pic>
        <p:nvPicPr>
          <p:cNvPr id="5" name="Picture 4" descr="time-2d-by-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3213100"/>
            <a:ext cx="5002754" cy="3625849"/>
          </a:xfrm>
          <a:prstGeom prst="rect">
            <a:avLst/>
          </a:prstGeom>
        </p:spPr>
      </p:pic>
      <p:pic>
        <p:nvPicPr>
          <p:cNvPr id="6" name="Picture 5" descr="percent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29" y="3028950"/>
            <a:ext cx="4292971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283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3988"/>
            <a:ext cx="7772400" cy="1014412"/>
          </a:xfrm>
        </p:spPr>
        <p:txBody>
          <a:bodyPr/>
          <a:lstStyle/>
          <a:p>
            <a:r>
              <a:rPr lang="en-US" dirty="0" smtClean="0"/>
              <a:t>Time and Memory</a:t>
            </a:r>
            <a:br>
              <a:rPr lang="en-US" dirty="0" smtClean="0"/>
            </a:br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25550"/>
            <a:ext cx="7772400" cy="1035050"/>
          </a:xfrm>
        </p:spPr>
        <p:txBody>
          <a:bodyPr/>
          <a:lstStyle/>
          <a:p>
            <a:r>
              <a:rPr lang="en-US" dirty="0" smtClean="0"/>
              <a:t>Memory and time peaks in early </a:t>
            </a:r>
            <a:r>
              <a:rPr lang="en-US" dirty="0" err="1" smtClean="0"/>
              <a:t>interations</a:t>
            </a:r>
            <a:endParaRPr lang="en-US" dirty="0" smtClean="0"/>
          </a:p>
          <a:p>
            <a:pPr lvl="1"/>
            <a:r>
              <a:rPr lang="en-US" dirty="0" smtClean="0"/>
              <a:t>Exponential convergence thereafter</a:t>
            </a:r>
          </a:p>
          <a:p>
            <a:pPr lvl="1"/>
            <a:r>
              <a:rPr lang="en-US" dirty="0" smtClean="0"/>
              <a:t>Log y scale</a:t>
            </a:r>
            <a:endParaRPr lang="en-US" dirty="0"/>
          </a:p>
        </p:txBody>
      </p:sp>
      <p:pic>
        <p:nvPicPr>
          <p:cNvPr id="4" name="Picture 3" descr="ci_vs_go_by_st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686050"/>
            <a:ext cx="4498120" cy="3041650"/>
          </a:xfrm>
          <a:prstGeom prst="rect">
            <a:avLst/>
          </a:prstGeom>
        </p:spPr>
      </p:pic>
      <p:pic>
        <p:nvPicPr>
          <p:cNvPr id="5" name="Picture 4" descr="dart_frac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26" y="2698750"/>
            <a:ext cx="4441274" cy="300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250" y="5810250"/>
            <a:ext cx="316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#boxes ≈ time, memory,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36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3988"/>
            <a:ext cx="7772400" cy="1014412"/>
          </a:xfrm>
        </p:spPr>
        <p:txBody>
          <a:bodyPr/>
          <a:lstStyle/>
          <a:p>
            <a:r>
              <a:rPr lang="en-US" dirty="0"/>
              <a:t>Time and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74750"/>
            <a:ext cx="7772400" cy="596900"/>
          </a:xfrm>
        </p:spPr>
        <p:txBody>
          <a:bodyPr/>
          <a:lstStyle/>
          <a:p>
            <a:pPr marL="171450" indent="0">
              <a:buNone/>
            </a:pPr>
            <a:r>
              <a:rPr lang="en-US" sz="2000" dirty="0"/>
              <a:t>vs. true quadtrees (</a:t>
            </a:r>
            <a:r>
              <a:rPr lang="en-US" sz="2000" dirty="0" err="1"/>
              <a:t>Gamito</a:t>
            </a:r>
            <a:r>
              <a:rPr lang="en-US" sz="2000" dirty="0"/>
              <a:t>), polygons (Ebeida 2D</a:t>
            </a:r>
            <a:r>
              <a:rPr lang="en-US" sz="2000" dirty="0" smtClean="0"/>
              <a:t>)</a:t>
            </a:r>
          </a:p>
          <a:p>
            <a:pPr marL="171450" indent="0">
              <a:buNone/>
            </a:pPr>
            <a:r>
              <a:rPr lang="en-US" sz="2000" dirty="0" smtClean="0"/>
              <a:t>	all linear in both, but constants matter</a:t>
            </a:r>
          </a:p>
          <a:p>
            <a:pPr marL="171450" indent="0">
              <a:buNone/>
            </a:pPr>
            <a:r>
              <a:rPr lang="en-US" sz="2000" dirty="0" smtClean="0"/>
              <a:t>log-log scales</a:t>
            </a:r>
            <a:endParaRPr lang="en-US" sz="2000" dirty="0"/>
          </a:p>
        </p:txBody>
      </p:sp>
      <p:pic>
        <p:nvPicPr>
          <p:cNvPr id="6" name="Picture 5" descr="time-by-alg-and-d-log-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" y="2724150"/>
            <a:ext cx="4648273" cy="3079750"/>
          </a:xfrm>
          <a:prstGeom prst="rect">
            <a:avLst/>
          </a:prstGeom>
        </p:spPr>
      </p:pic>
      <p:pic>
        <p:nvPicPr>
          <p:cNvPr id="5" name="Picture 4" descr="memory-by-alg-and-d-log-lo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1" y="2654300"/>
            <a:ext cx="4305914" cy="311785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92100" y="5956300"/>
            <a:ext cx="7772400" cy="596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pPr marL="171450" indent="0">
              <a:buFontTx/>
              <a:buNone/>
            </a:pPr>
            <a:r>
              <a:rPr lang="en-US" sz="2000" dirty="0" smtClean="0"/>
              <a:t>Memory savings from simpler </a:t>
            </a:r>
            <a:r>
              <a:rPr lang="en-US" sz="2000" dirty="0" err="1" smtClean="0"/>
              <a:t>datastructure</a:t>
            </a:r>
            <a:endParaRPr lang="en-US" sz="2000" dirty="0" smtClean="0"/>
          </a:p>
          <a:p>
            <a:pPr marL="171450" indent="0">
              <a:buFontTx/>
              <a:buNone/>
            </a:pPr>
            <a:r>
              <a:rPr lang="en-US" sz="2000" dirty="0" smtClean="0"/>
              <a:t>Time savings from that + simpler/fewer checks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82650" y="2501900"/>
            <a:ext cx="731180" cy="461665"/>
          </a:xfrm>
          <a:prstGeom prst="rect">
            <a:avLst/>
          </a:prstGeom>
          <a:solidFill>
            <a:schemeClr val="bg1"/>
          </a:solidFill>
        </p:spPr>
        <p:txBody>
          <a:bodyPr wrap="none" rIns="0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0350" y="2432050"/>
            <a:ext cx="1059936" cy="461665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Memory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3679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Memory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06500"/>
            <a:ext cx="7772400" cy="2609850"/>
          </a:xfrm>
        </p:spPr>
        <p:txBody>
          <a:bodyPr/>
          <a:lstStyle/>
          <a:p>
            <a:r>
              <a:rPr lang="en-US" sz="1800" dirty="0"/>
              <a:t>Run-time</a:t>
            </a:r>
          </a:p>
          <a:p>
            <a:pPr lvl="1"/>
            <a:r>
              <a:rPr lang="en-US" sz="1600" dirty="0"/>
              <a:t>Practice: linear in #points, </a:t>
            </a:r>
            <a:r>
              <a:rPr lang="en-US" sz="1600" dirty="0">
                <a:solidFill>
                  <a:srgbClr val="FF0000"/>
                </a:solidFill>
              </a:rPr>
              <a:t>grows by dimension</a:t>
            </a:r>
          </a:p>
          <a:p>
            <a:pPr lvl="1"/>
            <a:r>
              <a:rPr lang="en-US" sz="1600" dirty="0"/>
              <a:t>Proof: not available	</a:t>
            </a:r>
          </a:p>
          <a:p>
            <a:pPr lvl="2"/>
            <a:r>
              <a:rPr lang="en-US" sz="1400" dirty="0"/>
              <a:t>Spatial statistics, expected area fraction of cells? And where</a:t>
            </a:r>
            <a:r>
              <a:rPr lang="en-US" sz="1400" dirty="0" smtClean="0"/>
              <a:t>?</a:t>
            </a:r>
          </a:p>
          <a:p>
            <a:r>
              <a:rPr lang="en-US" sz="1800" dirty="0" smtClean="0"/>
              <a:t>Memory</a:t>
            </a:r>
          </a:p>
          <a:p>
            <a:pPr lvl="1"/>
            <a:r>
              <a:rPr lang="en-US" sz="1600" dirty="0" smtClean="0"/>
              <a:t>Linear in #points</a:t>
            </a:r>
          </a:p>
          <a:p>
            <a:pPr lvl="1"/>
            <a:r>
              <a:rPr lang="en-US" sz="1600" dirty="0" smtClean="0"/>
              <a:t>No dynamic memory allocation</a:t>
            </a:r>
            <a:endParaRPr lang="en-US" sz="1600" dirty="0"/>
          </a:p>
          <a:p>
            <a:endParaRPr lang="en-US" sz="2000" dirty="0"/>
          </a:p>
        </p:txBody>
      </p:sp>
      <p:pic>
        <p:nvPicPr>
          <p:cNvPr id="4" name="Picture 3" descr="time-by-alg-and-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0497"/>
            <a:ext cx="4552950" cy="3077653"/>
          </a:xfrm>
          <a:prstGeom prst="rect">
            <a:avLst/>
          </a:prstGeom>
        </p:spPr>
      </p:pic>
      <p:pic>
        <p:nvPicPr>
          <p:cNvPr id="5" name="Picture 4" descr="memory-by-alg-and-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73" y="3771900"/>
            <a:ext cx="4486413" cy="3016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1850" y="3302000"/>
            <a:ext cx="731180" cy="461665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4150" y="3333750"/>
            <a:ext cx="105993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Memory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936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Rejection sampling is great on a GPU</a:t>
            </a:r>
          </a:p>
          <a:p>
            <a:pPr lvl="1"/>
            <a:r>
              <a:rPr lang="en-US" dirty="0" smtClean="0"/>
              <a:t>Nothing to communicate for a dart miss!</a:t>
            </a:r>
          </a:p>
          <a:p>
            <a:pPr lvl="1"/>
            <a:endParaRPr lang="en-US" dirty="0"/>
          </a:p>
          <a:p>
            <a:r>
              <a:rPr lang="en-US" dirty="0" smtClean="0"/>
              <a:t>10x speedup on NVIDIA GTX 460</a:t>
            </a:r>
          </a:p>
          <a:p>
            <a:pPr lvl="1"/>
            <a:r>
              <a:rPr lang="en-US" dirty="0" smtClean="0"/>
              <a:t>Memory-limited to 600k points 2d, 200k in 3d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71435" y="189516"/>
            <a:ext cx="2567817" cy="732972"/>
            <a:chOff x="2772985" y="5529866"/>
            <a:chExt cx="2567817" cy="732972"/>
          </a:xfrm>
        </p:grpSpPr>
        <p:grpSp>
          <p:nvGrpSpPr>
            <p:cNvPr id="5" name="Group 4"/>
            <p:cNvGrpSpPr/>
            <p:nvPr/>
          </p:nvGrpSpPr>
          <p:grpSpPr>
            <a:xfrm>
              <a:off x="2772985" y="5529866"/>
              <a:ext cx="914400" cy="732972"/>
              <a:chOff x="5105400" y="1566333"/>
              <a:chExt cx="3200400" cy="2565401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6"/>
              <p:cNvSpPr/>
              <p:nvPr/>
            </p:nvSpPr>
            <p:spPr>
              <a:xfrm>
                <a:off x="5791200" y="1566333"/>
                <a:ext cx="2514600" cy="2565400"/>
              </a:xfrm>
              <a:custGeom>
                <a:avLst/>
                <a:gdLst>
                  <a:gd name="connsiteX0" fmla="*/ 287867 w 2108200"/>
                  <a:gd name="connsiteY0" fmla="*/ 2379134 h 2565400"/>
                  <a:gd name="connsiteX1" fmla="*/ 736600 w 2108200"/>
                  <a:gd name="connsiteY1" fmla="*/ 2379134 h 2565400"/>
                  <a:gd name="connsiteX2" fmla="*/ 922866 w 2108200"/>
                  <a:gd name="connsiteY2" fmla="*/ 2565400 h 2565400"/>
                  <a:gd name="connsiteX3" fmla="*/ 1930400 w 2108200"/>
                  <a:gd name="connsiteY3" fmla="*/ 2565400 h 2565400"/>
                  <a:gd name="connsiteX4" fmla="*/ 2108200 w 2108200"/>
                  <a:gd name="connsiteY4" fmla="*/ 2387600 h 2565400"/>
                  <a:gd name="connsiteX5" fmla="*/ 2108200 w 2108200"/>
                  <a:gd name="connsiteY5" fmla="*/ 1143000 h 2565400"/>
                  <a:gd name="connsiteX6" fmla="*/ 1913467 w 2108200"/>
                  <a:gd name="connsiteY6" fmla="*/ 948267 h 2565400"/>
                  <a:gd name="connsiteX7" fmla="*/ 1151467 w 2108200"/>
                  <a:gd name="connsiteY7" fmla="*/ 948267 h 2565400"/>
                  <a:gd name="connsiteX8" fmla="*/ 1151467 w 2108200"/>
                  <a:gd name="connsiteY8" fmla="*/ 381000 h 2565400"/>
                  <a:gd name="connsiteX9" fmla="*/ 1210733 w 2108200"/>
                  <a:gd name="connsiteY9" fmla="*/ 160867 h 2565400"/>
                  <a:gd name="connsiteX10" fmla="*/ 1210733 w 2108200"/>
                  <a:gd name="connsiteY10" fmla="*/ 0 h 2565400"/>
                  <a:gd name="connsiteX11" fmla="*/ 821267 w 2108200"/>
                  <a:gd name="connsiteY11" fmla="*/ 0 h 2565400"/>
                  <a:gd name="connsiteX12" fmla="*/ 482600 w 2108200"/>
                  <a:gd name="connsiteY12" fmla="*/ 1117600 h 2565400"/>
                  <a:gd name="connsiteX13" fmla="*/ 338667 w 2108200"/>
                  <a:gd name="connsiteY13" fmla="*/ 1236134 h 2565400"/>
                  <a:gd name="connsiteX14" fmla="*/ 0 w 2108200"/>
                  <a:gd name="connsiteY14" fmla="*/ 1236134 h 2565400"/>
                  <a:gd name="connsiteX15" fmla="*/ 0 w 2108200"/>
                  <a:gd name="connsiteY15" fmla="*/ 2387600 h 2565400"/>
                  <a:gd name="connsiteX16" fmla="*/ 287867 w 2108200"/>
                  <a:gd name="connsiteY16" fmla="*/ 2379134 h 256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8200" h="2565400">
                    <a:moveTo>
                      <a:pt x="287867" y="2379134"/>
                    </a:moveTo>
                    <a:lnTo>
                      <a:pt x="736600" y="2379134"/>
                    </a:lnTo>
                    <a:lnTo>
                      <a:pt x="922866" y="2565400"/>
                    </a:lnTo>
                    <a:lnTo>
                      <a:pt x="1930400" y="2565400"/>
                    </a:lnTo>
                    <a:lnTo>
                      <a:pt x="2108200" y="2387600"/>
                    </a:lnTo>
                    <a:lnTo>
                      <a:pt x="2108200" y="1143000"/>
                    </a:lnTo>
                    <a:lnTo>
                      <a:pt x="1913467" y="948267"/>
                    </a:lnTo>
                    <a:lnTo>
                      <a:pt x="1151467" y="948267"/>
                    </a:lnTo>
                    <a:lnTo>
                      <a:pt x="1151467" y="381000"/>
                    </a:lnTo>
                    <a:lnTo>
                      <a:pt x="1210733" y="160867"/>
                    </a:lnTo>
                    <a:lnTo>
                      <a:pt x="1210733" y="0"/>
                    </a:lnTo>
                    <a:lnTo>
                      <a:pt x="821267" y="0"/>
                    </a:lnTo>
                    <a:lnTo>
                      <a:pt x="482600" y="1117600"/>
                    </a:lnTo>
                    <a:lnTo>
                      <a:pt x="338667" y="1236134"/>
                    </a:lnTo>
                    <a:lnTo>
                      <a:pt x="0" y="1236134"/>
                    </a:lnTo>
                    <a:lnTo>
                      <a:pt x="0" y="2387600"/>
                    </a:lnTo>
                    <a:lnTo>
                      <a:pt x="287867" y="2379134"/>
                    </a:lnTo>
                    <a:close/>
                  </a:path>
                </a:pathLst>
              </a:cu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105400" y="2650068"/>
                <a:ext cx="838200" cy="148166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105400" y="2667000"/>
                <a:ext cx="838200" cy="2073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105400" y="2645569"/>
                <a:ext cx="838200" cy="1481666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06906" y="5554314"/>
              <a:ext cx="1233896" cy="698712"/>
              <a:chOff x="4106906" y="5554314"/>
              <a:chExt cx="1233896" cy="698712"/>
            </a:xfrm>
          </p:grpSpPr>
          <p:grpSp>
            <p:nvGrpSpPr>
              <p:cNvPr id="8" name="Group 7"/>
              <p:cNvGrpSpPr/>
              <p:nvPr/>
            </p:nvGrpSpPr>
            <p:grpSpPr>
              <a:xfrm rot="900000">
                <a:off x="4106906" y="5554314"/>
                <a:ext cx="1233896" cy="698712"/>
                <a:chOff x="4557410" y="609600"/>
                <a:chExt cx="1614790" cy="91440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4899660" y="1447800"/>
                  <a:ext cx="994306" cy="762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ContrastingLeftFacing" fov="7200000">
                    <a:rot lat="180000" lon="2100003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4724400" y="609600"/>
                  <a:ext cx="91713" cy="9144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ContrastingLeftFacing" fov="5100000">
                    <a:rot lat="0" lon="21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4557410" y="685800"/>
                  <a:ext cx="1614790" cy="762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184150" dist="241300" dir="11520000" sx="110000" sy="110000" algn="ctr">
                    <a:srgbClr val="000000">
                      <a:alpha val="18000"/>
                    </a:srgbClr>
                  </a:outerShdw>
                </a:effectLst>
                <a:scene3d>
                  <a:camera prst="perspectiveFront" fov="5100000">
                    <a:rot lat="0" lon="2100000" rev="0"/>
                  </a:camera>
                  <a:lightRig rig="flood" dir="t">
                    <a:rot lat="0" lon="0" rev="13800000"/>
                  </a:lightRig>
                </a:scene3d>
                <a:sp3d extrusionH="107950" prstMaterial="plastic">
                  <a:bevelT w="82550" h="63500" prst="divot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591175" y="890587"/>
                  <a:ext cx="352425" cy="352425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14300">
                  <a:solidFill>
                    <a:schemeClr val="tx1"/>
                  </a:solidFill>
                </a:ln>
                <a:scene3d>
                  <a:camera prst="perspectiveContrastingLeftFacing" fov="5100000">
                    <a:rot lat="0" lon="21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4876800" y="976313"/>
                  <a:ext cx="599620" cy="204787"/>
                  <a:chOff x="4817837" y="914400"/>
                  <a:chExt cx="599620" cy="242887"/>
                </a:xfrm>
                <a:scene3d>
                  <a:camera prst="perspectiveContrastingLeftFacing" fov="5100000">
                    <a:rot lat="0" lon="2100000" rev="0"/>
                  </a:camera>
                  <a:lightRig rig="threePt" dir="t"/>
                </a:scene3d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4817837" y="914400"/>
                    <a:ext cx="599620" cy="762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4817837" y="1081087"/>
                    <a:ext cx="599620" cy="762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9" name="Rectangle 8"/>
              <p:cNvSpPr/>
              <p:nvPr/>
            </p:nvSpPr>
            <p:spPr>
              <a:xfrm>
                <a:off x="4283214" y="5680553"/>
                <a:ext cx="596638" cy="369332"/>
              </a:xfrm>
              <a:prstGeom prst="rect">
                <a:avLst/>
              </a:prstGeom>
              <a:scene3d>
                <a:camera prst="perspectiveContrastingLeftFacing" fov="5400000">
                  <a:rot lat="134702" lon="1444934" rev="20739408"/>
                </a:camera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GPU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36626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6688"/>
            <a:ext cx="7772400" cy="1014412"/>
          </a:xfrm>
        </p:spPr>
        <p:txBody>
          <a:bodyPr/>
          <a:lstStyle/>
          <a:p>
            <a:pPr lvl="1"/>
            <a:r>
              <a:rPr lang="en-US" dirty="0" smtClean="0"/>
              <a:t>Point Cloud Quality?</a:t>
            </a:r>
            <a:br>
              <a:rPr lang="en-US" dirty="0" smtClean="0"/>
            </a:br>
            <a:r>
              <a:rPr lang="en-US" sz="1800" dirty="0"/>
              <a:t>Provably correct bias-free, maximal up to </a:t>
            </a:r>
            <a:r>
              <a:rPr lang="en-US" sz="1800" dirty="0" smtClean="0"/>
              <a:t>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0" y="4940300"/>
            <a:ext cx="3511550" cy="457200"/>
          </a:xfrm>
        </p:spPr>
        <p:txBody>
          <a:bodyPr/>
          <a:lstStyle/>
          <a:p>
            <a:pPr marL="171450" indent="0"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Experiments </a:t>
            </a:r>
            <a:br>
              <a:rPr lang="en-US" sz="2000" dirty="0" smtClean="0">
                <a:solidFill>
                  <a:schemeClr val="tx2"/>
                </a:solidFill>
              </a:rPr>
            </a:br>
            <a:r>
              <a:rPr lang="en-US" sz="2000" dirty="0" smtClean="0">
                <a:solidFill>
                  <a:schemeClr val="tx2"/>
                </a:solidFill>
              </a:rPr>
              <a:t>confirm</a:t>
            </a:r>
          </a:p>
          <a:p>
            <a:pPr marL="171450" indent="0"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(GPU)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Picture 3" descr="psa-gpu-0_01-sp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81100"/>
            <a:ext cx="3676650" cy="3676650"/>
          </a:xfrm>
          <a:prstGeom prst="rect">
            <a:avLst/>
          </a:prstGeom>
        </p:spPr>
      </p:pic>
      <p:pic>
        <p:nvPicPr>
          <p:cNvPr id="5" name="Picture 4" descr="psa-gpu-0_01-r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4633096"/>
            <a:ext cx="3321050" cy="2243953"/>
          </a:xfrm>
          <a:prstGeom prst="rect">
            <a:avLst/>
          </a:prstGeom>
        </p:spPr>
      </p:pic>
      <p:pic>
        <p:nvPicPr>
          <p:cNvPr id="6" name="Picture 5" descr="psa-gpu-0_01-p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168400"/>
            <a:ext cx="3683000" cy="3683000"/>
          </a:xfrm>
          <a:prstGeom prst="rect">
            <a:avLst/>
          </a:prstGeom>
        </p:spPr>
      </p:pic>
      <p:pic>
        <p:nvPicPr>
          <p:cNvPr id="7" name="Picture 6" descr="psa-gpu-0_01-an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714618"/>
            <a:ext cx="3200400" cy="21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851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0" y="1181100"/>
            <a:ext cx="8153400" cy="4572000"/>
          </a:xfrm>
        </p:spPr>
        <p:txBody>
          <a:bodyPr/>
          <a:lstStyle/>
          <a:p>
            <a:r>
              <a:rPr lang="en-US" sz="2000" dirty="0" smtClean="0"/>
              <a:t>MPS Maximal Poisson-disk sampling</a:t>
            </a:r>
          </a:p>
          <a:p>
            <a:pPr lvl="1"/>
            <a:r>
              <a:rPr lang="en-US" sz="2000" dirty="0" smtClean="0"/>
              <a:t>Simpler, faster, less memory</a:t>
            </a:r>
          </a:p>
          <a:p>
            <a:pPr lvl="1"/>
            <a:r>
              <a:rPr lang="en-US" sz="2000" dirty="0" smtClean="0"/>
              <a:t>Three simple ideas</a:t>
            </a:r>
          </a:p>
          <a:p>
            <a:pPr lvl="2"/>
            <a:r>
              <a:rPr lang="en-US" dirty="0"/>
              <a:t>Flat quadtree</a:t>
            </a:r>
          </a:p>
          <a:p>
            <a:pPr lvl="2"/>
            <a:r>
              <a:rPr lang="en-US" dirty="0" smtClean="0"/>
              <a:t>Constant # throws </a:t>
            </a:r>
            <a:r>
              <a:rPr lang="en-US" dirty="0"/>
              <a:t>/ ignore misses </a:t>
            </a:r>
          </a:p>
          <a:p>
            <a:pPr lvl="2"/>
            <a:r>
              <a:rPr lang="en-US" dirty="0" smtClean="0"/>
              <a:t>Global </a:t>
            </a:r>
            <a:r>
              <a:rPr lang="en-US" dirty="0"/>
              <a:t>refinement</a:t>
            </a:r>
          </a:p>
          <a:p>
            <a:pPr lvl="1"/>
            <a:r>
              <a:rPr lang="en-US" sz="2000" dirty="0" smtClean="0"/>
              <a:t>CPU and GPU</a:t>
            </a:r>
          </a:p>
          <a:p>
            <a:pPr marL="914400" lvl="2" indent="0">
              <a:buNone/>
            </a:pPr>
            <a:r>
              <a:rPr lang="en-US" sz="1800" b="0" dirty="0" smtClean="0">
                <a:solidFill>
                  <a:schemeClr val="tx2"/>
                </a:solidFill>
                <a:latin typeface="Times New Roman"/>
                <a:cs typeface="Times New Roman"/>
              </a:rPr>
              <a:t>Reviewer #0: “The </a:t>
            </a:r>
            <a:r>
              <a:rPr lang="en-US" sz="1800" b="0" dirty="0">
                <a:solidFill>
                  <a:schemeClr val="tx2"/>
                </a:solidFill>
                <a:latin typeface="Times New Roman"/>
                <a:cs typeface="Times New Roman"/>
              </a:rPr>
              <a:t>paper is yet another one about faster </a:t>
            </a:r>
            <a:r>
              <a:rPr lang="en-US" sz="1800" b="0" dirty="0" smtClean="0">
                <a:solidFill>
                  <a:schemeClr val="tx2"/>
                </a:solidFill>
                <a:latin typeface="Times New Roman"/>
                <a:cs typeface="Times New Roman"/>
              </a:rPr>
              <a:t>Poisson</a:t>
            </a:r>
            <a:r>
              <a:rPr lang="en-US" sz="1800" b="0" dirty="0">
                <a:solidFill>
                  <a:schemeClr val="tx2"/>
                </a:solidFill>
                <a:latin typeface="Times New Roman"/>
                <a:cs typeface="Times New Roman"/>
              </a:rPr>
              <a:t>-sampling, but I see that </a:t>
            </a:r>
            <a:r>
              <a:rPr lang="en-US" sz="1800" b="0" dirty="0" smtClean="0">
                <a:solidFill>
                  <a:schemeClr val="tx2"/>
                </a:solidFill>
                <a:latin typeface="Times New Roman"/>
                <a:cs typeface="Times New Roman"/>
              </a:rPr>
              <a:t>it is </a:t>
            </a:r>
            <a:r>
              <a:rPr lang="en-US" sz="1800" b="0" dirty="0">
                <a:solidFill>
                  <a:schemeClr val="tx2"/>
                </a:solidFill>
                <a:latin typeface="Times New Roman"/>
                <a:cs typeface="Times New Roman"/>
              </a:rPr>
              <a:t>significantly faster, uses less memory, is just simpler, easier </a:t>
            </a:r>
            <a:r>
              <a:rPr lang="en-US" sz="1800" b="0" dirty="0" smtClean="0">
                <a:solidFill>
                  <a:schemeClr val="tx2"/>
                </a:solidFill>
                <a:latin typeface="Times New Roman"/>
                <a:cs typeface="Times New Roman"/>
              </a:rPr>
              <a:t>to implement</a:t>
            </a:r>
            <a:r>
              <a:rPr lang="en-US" sz="1800" b="0" dirty="0">
                <a:solidFill>
                  <a:schemeClr val="tx2"/>
                </a:solidFill>
                <a:latin typeface="Times New Roman"/>
                <a:cs typeface="Times New Roman"/>
              </a:rPr>
              <a:t>, and works well for higher dimensions</a:t>
            </a:r>
            <a:r>
              <a:rPr lang="en-US" sz="1800" b="0" dirty="0" smtClean="0">
                <a:solidFill>
                  <a:schemeClr val="tx2"/>
                </a:solidFill>
                <a:latin typeface="Times New Roman"/>
                <a:cs typeface="Times New Roman"/>
              </a:rPr>
              <a:t>.”</a:t>
            </a:r>
            <a:endParaRPr lang="en-US" sz="1800" b="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lvl="1"/>
            <a:endParaRPr lang="en-US" sz="2000" dirty="0" smtClean="0"/>
          </a:p>
          <a:p>
            <a:r>
              <a:rPr lang="en-US" sz="2000" dirty="0" smtClean="0"/>
              <a:t>Future, dimensions &gt; 4?</a:t>
            </a:r>
          </a:p>
          <a:p>
            <a:pPr lvl="1"/>
            <a:r>
              <a:rPr lang="en-US" sz="2000" dirty="0" smtClean="0"/>
              <a:t>Not so great, quadtrees too big</a:t>
            </a:r>
          </a:p>
          <a:p>
            <a:r>
              <a:rPr lang="en-US" sz="2000" dirty="0"/>
              <a:t>Two </a:t>
            </a:r>
            <a:r>
              <a:rPr lang="en-US" sz="2000" dirty="0" smtClean="0"/>
              <a:t>bonus thoughts</a:t>
            </a:r>
            <a:r>
              <a:rPr lang="en-US" sz="2000" dirty="0"/>
              <a:t>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5" y="6304142"/>
            <a:ext cx="1666847" cy="42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pheres_non_intersect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0" y="4763311"/>
            <a:ext cx="1962150" cy="2078771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6051551" y="234949"/>
            <a:ext cx="2692400" cy="3469099"/>
            <a:chOff x="127000" y="1371600"/>
            <a:chExt cx="3795772" cy="4890770"/>
          </a:xfrm>
        </p:grpSpPr>
        <p:pic>
          <p:nvPicPr>
            <p:cNvPr id="7" name="Picture 6" descr="G0_a-nl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8" name="Picture 7" descr="G0_b-nl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9" name="Picture 8" descr="G1_a-nl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0" name="Picture 9" descr="G1_b-nl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23999" y="1790701"/>
              <a:ext cx="752355" cy="433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darts</a:t>
              </a:r>
              <a:endParaRPr lang="en-US" sz="1400" dirty="0"/>
            </a:p>
          </p:txBody>
        </p:sp>
        <p:sp>
          <p:nvSpPr>
            <p:cNvPr id="13" name="Right Arrow 12"/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95501" y="3175001"/>
              <a:ext cx="836643" cy="433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refine</a:t>
              </a:r>
              <a:endParaRPr lang="en-US" sz="1400" dirty="0"/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57350" y="4235450"/>
              <a:ext cx="752355" cy="433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darts</a:t>
              </a:r>
              <a:endParaRPr lang="en-US" sz="1400" dirty="0"/>
            </a:p>
          </p:txBody>
        </p:sp>
        <p:sp>
          <p:nvSpPr>
            <p:cNvPr id="17" name="Right Arrow 16"/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12951" y="5562600"/>
              <a:ext cx="836643" cy="433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refine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7093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bonus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291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246" y="1282700"/>
            <a:ext cx="7114953" cy="1454150"/>
          </a:xfrm>
        </p:spPr>
        <p:txBody>
          <a:bodyPr/>
          <a:lstStyle/>
          <a:p>
            <a:r>
              <a:rPr lang="en-US" sz="1600" dirty="0" smtClean="0"/>
              <a:t>Classic Dart throwing +</a:t>
            </a:r>
          </a:p>
          <a:p>
            <a:pPr lvl="1"/>
            <a:r>
              <a:rPr lang="en-US" sz="1400" dirty="0" smtClean="0"/>
              <a:t>Quadtree</a:t>
            </a:r>
          </a:p>
          <a:p>
            <a:pPr lvl="1"/>
            <a:r>
              <a:rPr lang="en-US" sz="1400" dirty="0" smtClean="0"/>
              <a:t>Squares track remaining regions</a:t>
            </a:r>
          </a:p>
          <a:p>
            <a:pPr lvl="1"/>
            <a:r>
              <a:rPr lang="en-US" sz="1400" dirty="0"/>
              <a:t>T</a:t>
            </a:r>
            <a:r>
              <a:rPr lang="en-US" sz="1400" dirty="0" smtClean="0"/>
              <a:t>rack misses for refinement decisions</a:t>
            </a:r>
          </a:p>
          <a:p>
            <a:pPr lvl="1"/>
            <a:r>
              <a:rPr lang="en-US" sz="1400" dirty="0" smtClean="0"/>
              <a:t>Avoid refining too deep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01321" y="1407469"/>
            <a:ext cx="3620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0">
              <a:buNone/>
            </a:pPr>
            <a:r>
              <a:rPr lang="en-US" sz="1000" dirty="0" smtClean="0"/>
              <a:t>[</a:t>
            </a:r>
            <a:r>
              <a:rPr lang="en-US" sz="1000" dirty="0"/>
              <a:t>Wei08] Wei L.-Y.: Parallel Poisson disk sampling. </a:t>
            </a:r>
            <a:br>
              <a:rPr lang="en-US" sz="1000" dirty="0"/>
            </a:br>
            <a:r>
              <a:rPr lang="en-US" sz="1000" dirty="0"/>
              <a:t>ACM Transactions on Graphics 27, 3 (Aug. 2008), 20:1–20:9.</a:t>
            </a:r>
          </a:p>
          <a:p>
            <a:pPr marL="171450" indent="0">
              <a:buNone/>
            </a:pPr>
            <a:endParaRPr lang="en-US" sz="1000" dirty="0" smtClean="0"/>
          </a:p>
          <a:p>
            <a:pPr marL="171450" indent="0">
              <a:buNone/>
            </a:pPr>
            <a:r>
              <a:rPr lang="en-US" sz="1000" dirty="0" smtClean="0"/>
              <a:t>[</a:t>
            </a:r>
            <a:r>
              <a:rPr lang="en-US" sz="1000" dirty="0"/>
              <a:t>BWWM10] Bowers J., Wang R., Wei L.-Y., </a:t>
            </a:r>
            <a:r>
              <a:rPr lang="en-US" sz="1000" dirty="0" err="1"/>
              <a:t>Maletz</a:t>
            </a:r>
            <a:r>
              <a:rPr lang="en-US" sz="1000" dirty="0"/>
              <a:t> D.: </a:t>
            </a:r>
            <a:br>
              <a:rPr lang="en-US" sz="1000" dirty="0"/>
            </a:br>
            <a:r>
              <a:rPr lang="en-US" sz="1000" dirty="0"/>
              <a:t>Parallel Poisson disk sampling with spectrum analysis on surfaces. </a:t>
            </a:r>
            <a:br>
              <a:rPr lang="en-US" sz="1000" dirty="0"/>
            </a:br>
            <a:r>
              <a:rPr lang="en-US" sz="1000" dirty="0"/>
              <a:t>ACM Transactions on Graphics 29 (Dec. 2010), 166:1– 166:10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148393" y="1247966"/>
            <a:ext cx="1496547" cy="1706602"/>
            <a:chOff x="148393" y="1489266"/>
            <a:chExt cx="1496547" cy="1706602"/>
          </a:xfrm>
        </p:grpSpPr>
        <p:grpSp>
          <p:nvGrpSpPr>
            <p:cNvPr id="7" name="Group 6"/>
            <p:cNvGrpSpPr/>
            <p:nvPr/>
          </p:nvGrpSpPr>
          <p:grpSpPr>
            <a:xfrm>
              <a:off x="730540" y="2281468"/>
              <a:ext cx="914400" cy="914400"/>
              <a:chOff x="563098" y="4830802"/>
              <a:chExt cx="914400" cy="914400"/>
            </a:xfrm>
          </p:grpSpPr>
          <p:sp>
            <p:nvSpPr>
              <p:cNvPr id="35" name="Flowchart: Connector 9"/>
              <p:cNvSpPr/>
              <p:nvPr/>
            </p:nvSpPr>
            <p:spPr>
              <a:xfrm>
                <a:off x="563098" y="483080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015726" y="528343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48393" y="1489266"/>
              <a:ext cx="914400" cy="914400"/>
              <a:chOff x="1014942" y="4818592"/>
              <a:chExt cx="914400" cy="914400"/>
            </a:xfrm>
          </p:grpSpPr>
          <p:sp>
            <p:nvSpPr>
              <p:cNvPr id="31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647925" y="1788772"/>
              <a:ext cx="9144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644750" y="1788773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644750" y="22459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1101951" y="2245973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873350" y="20173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873350" y="17887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987650" y="1789831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1330550" y="24745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101950" y="22459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873350" y="24745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987650" y="213167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73350" y="190413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873350" y="2017373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873350" y="21327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930500" y="21898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644750" y="17887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647925" y="22459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762225" y="2247031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647925" y="236133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105125" y="22459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1219425" y="2247031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4" name="Rectangle 43"/>
            <p:cNvSpPr>
              <a:spLocks noChangeAspect="1"/>
            </p:cNvSpPr>
            <p:nvPr/>
          </p:nvSpPr>
          <p:spPr>
            <a:xfrm>
              <a:off x="1105125" y="236133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5" name="Rectangle 44"/>
            <p:cNvSpPr>
              <a:spLocks noChangeAspect="1"/>
            </p:cNvSpPr>
            <p:nvPr/>
          </p:nvSpPr>
          <p:spPr>
            <a:xfrm>
              <a:off x="873350" y="2249147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987650" y="2250206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873350" y="2364507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647925" y="2477747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762225" y="2478806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647925" y="2593107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333725" y="22459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1448025" y="2247031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1333725" y="236133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987650" y="22470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1044800" y="23041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876525" y="22470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933675" y="23041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762225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819375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647925" y="24756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1" name="Rectangle 60"/>
            <p:cNvSpPr>
              <a:spLocks noChangeAspect="1"/>
            </p:cNvSpPr>
            <p:nvPr/>
          </p:nvSpPr>
          <p:spPr>
            <a:xfrm>
              <a:off x="705075" y="25327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647925" y="25899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705075" y="26470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47925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705075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>
              <a:off x="762225" y="24756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819375" y="25327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>
              <a:off x="873350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>
              <a:off x="930500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0" name="Rectangle 69"/>
            <p:cNvSpPr>
              <a:spLocks noChangeAspect="1"/>
            </p:cNvSpPr>
            <p:nvPr/>
          </p:nvSpPr>
          <p:spPr>
            <a:xfrm>
              <a:off x="762225" y="22470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1" name="Rectangle 70"/>
            <p:cNvSpPr>
              <a:spLocks noChangeAspect="1"/>
            </p:cNvSpPr>
            <p:nvPr/>
          </p:nvSpPr>
          <p:spPr>
            <a:xfrm>
              <a:off x="819375" y="23041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2" name="Rectangle 71"/>
            <p:cNvSpPr>
              <a:spLocks noChangeAspect="1"/>
            </p:cNvSpPr>
            <p:nvPr/>
          </p:nvSpPr>
          <p:spPr>
            <a:xfrm>
              <a:off x="987650" y="212955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>
              <a:off x="1044800" y="218670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4" name="Rectangle 73"/>
            <p:cNvSpPr>
              <a:spLocks noChangeAspect="1"/>
            </p:cNvSpPr>
            <p:nvPr/>
          </p:nvSpPr>
          <p:spPr>
            <a:xfrm>
              <a:off x="987650" y="20184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1044800" y="20755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987650" y="19041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1044800" y="19612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987650" y="179300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9" name="Rectangle 78"/>
            <p:cNvSpPr>
              <a:spLocks noChangeAspect="1"/>
            </p:cNvSpPr>
            <p:nvPr/>
          </p:nvSpPr>
          <p:spPr>
            <a:xfrm>
              <a:off x="1044800" y="185015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0" name="Rectangle 79"/>
            <p:cNvSpPr>
              <a:spLocks noChangeAspect="1"/>
            </p:cNvSpPr>
            <p:nvPr/>
          </p:nvSpPr>
          <p:spPr>
            <a:xfrm>
              <a:off x="1101950" y="224385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1" name="Rectangle 80"/>
            <p:cNvSpPr>
              <a:spLocks noChangeAspect="1"/>
            </p:cNvSpPr>
            <p:nvPr/>
          </p:nvSpPr>
          <p:spPr>
            <a:xfrm>
              <a:off x="1159100" y="230100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216250" y="224385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273400" y="230100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4" name="Rectangle 83"/>
            <p:cNvSpPr>
              <a:spLocks noChangeAspect="1"/>
            </p:cNvSpPr>
            <p:nvPr/>
          </p:nvSpPr>
          <p:spPr>
            <a:xfrm>
              <a:off x="1448025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505175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33725" y="22470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7" name="Rectangle 86"/>
            <p:cNvSpPr>
              <a:spLocks noChangeAspect="1"/>
            </p:cNvSpPr>
            <p:nvPr/>
          </p:nvSpPr>
          <p:spPr>
            <a:xfrm>
              <a:off x="1390875" y="23041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33725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1390875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90" name="Content Placeholder 2"/>
          <p:cNvSpPr txBox="1">
            <a:spLocks/>
          </p:cNvSpPr>
          <p:nvPr/>
        </p:nvSpPr>
        <p:spPr bwMode="auto">
          <a:xfrm>
            <a:off x="1343246" y="2946400"/>
            <a:ext cx="7292754" cy="400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pPr marL="171450" indent="0"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“Make everything as simple as possible, but not simpler.” – A. Einstein</a:t>
            </a:r>
          </a:p>
        </p:txBody>
      </p:sp>
      <p:sp>
        <p:nvSpPr>
          <p:cNvPr id="91" name="Content Placeholder 2"/>
          <p:cNvSpPr txBox="1">
            <a:spLocks/>
          </p:cNvSpPr>
          <p:nvPr/>
        </p:nvSpPr>
        <p:spPr bwMode="auto">
          <a:xfrm>
            <a:off x="1343246" y="3359150"/>
            <a:ext cx="7114953" cy="1701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pPr lvl="1"/>
            <a:r>
              <a:rPr lang="en-US" sz="1400" dirty="0" smtClean="0">
                <a:solidFill>
                  <a:schemeClr val="accent2"/>
                </a:solidFill>
              </a:rPr>
              <a:t>Flat quadtree – one level of squares active, pool of indices</a:t>
            </a:r>
          </a:p>
          <a:p>
            <a:pPr lvl="2"/>
            <a:r>
              <a:rPr lang="en-US" sz="1200" dirty="0" smtClean="0">
                <a:solidFill>
                  <a:schemeClr val="tx1"/>
                </a:solidFill>
                <a:sym typeface="Wingdings"/>
              </a:rPr>
              <a:t>Simpler Datastructure  </a:t>
            </a:r>
            <a:r>
              <a:rPr lang="en-US" sz="1200" dirty="0" smtClean="0">
                <a:solidFill>
                  <a:schemeClr val="tx1"/>
                </a:solidFill>
              </a:rPr>
              <a:t>Less memory </a:t>
            </a:r>
            <a:r>
              <a:rPr lang="en-US" sz="1200" dirty="0" smtClean="0">
                <a:solidFill>
                  <a:schemeClr val="tx1"/>
                </a:solidFill>
                <a:sym typeface="Wingdings"/>
              </a:rPr>
              <a:t></a:t>
            </a:r>
            <a:endParaRPr lang="en-US" sz="12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 smtClean="0">
                <a:solidFill>
                  <a:schemeClr val="accent2"/>
                </a:solidFill>
              </a:rPr>
              <a:t>Globally refine periodically, ignore local misses</a:t>
            </a:r>
          </a:p>
          <a:p>
            <a:pPr lvl="2"/>
            <a:r>
              <a:rPr lang="en-US" sz="1200" dirty="0" smtClean="0"/>
              <a:t>Simpler Datastructure </a:t>
            </a:r>
            <a:r>
              <a:rPr lang="en-US" sz="1200" dirty="0" smtClean="0">
                <a:sym typeface="Wingdings"/>
              </a:rPr>
              <a:t> More parallel </a:t>
            </a:r>
          </a:p>
          <a:p>
            <a:pPr lvl="1"/>
            <a:r>
              <a:rPr lang="en-US" sz="1400" dirty="0" smtClean="0">
                <a:solidFill>
                  <a:schemeClr val="accent2"/>
                </a:solidFill>
                <a:sym typeface="Wingdings"/>
              </a:rPr>
              <a:t>Refine to machine precision,</a:t>
            </a:r>
            <a:br>
              <a:rPr lang="en-US" sz="1400" dirty="0" smtClean="0">
                <a:solidFill>
                  <a:schemeClr val="accent2"/>
                </a:solidFill>
                <a:sym typeface="Wingdings"/>
              </a:rPr>
            </a:br>
            <a:r>
              <a:rPr lang="en-US" sz="1400" dirty="0" smtClean="0">
                <a:solidFill>
                  <a:schemeClr val="accent2"/>
                </a:solidFill>
                <a:sym typeface="Wingdings"/>
              </a:rPr>
              <a:t>on average it is so rare that memory is not an issue</a:t>
            </a:r>
          </a:p>
          <a:p>
            <a:pPr lvl="2"/>
            <a:r>
              <a:rPr lang="en-US" sz="1200" dirty="0" smtClean="0">
                <a:sym typeface="Wingdings"/>
              </a:rPr>
              <a:t>More Maximal  </a:t>
            </a:r>
            <a:endParaRPr lang="en-US" sz="1200" dirty="0" smtClean="0"/>
          </a:p>
        </p:txBody>
      </p:sp>
      <p:sp>
        <p:nvSpPr>
          <p:cNvPr id="92" name="Content Placeholder 2"/>
          <p:cNvSpPr txBox="1">
            <a:spLocks/>
          </p:cNvSpPr>
          <p:nvPr/>
        </p:nvSpPr>
        <p:spPr bwMode="auto">
          <a:xfrm>
            <a:off x="1343246" y="5111750"/>
            <a:ext cx="7114953" cy="622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pPr marL="171450" indent="0">
              <a:buFontTx/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“This could be the current algorithm of choice for dart throwing.” – Eurographics reviewer #2</a:t>
            </a:r>
          </a:p>
          <a:p>
            <a:pPr marL="171450" indent="0">
              <a:buFontTx/>
              <a:buNone/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36747" y="5871519"/>
            <a:ext cx="7889434" cy="707886"/>
            <a:chOff x="136747" y="5871519"/>
            <a:chExt cx="7889434" cy="707886"/>
          </a:xfrm>
        </p:grpSpPr>
        <p:sp>
          <p:nvSpPr>
            <p:cNvPr id="93" name="TextBox 92"/>
            <p:cNvSpPr txBox="1"/>
            <p:nvPr/>
          </p:nvSpPr>
          <p:spPr>
            <a:xfrm>
              <a:off x="3667771" y="5871519"/>
              <a:ext cx="43584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0">
                <a:buNone/>
              </a:pPr>
              <a:r>
                <a:rPr lang="en-US" sz="1000" dirty="0"/>
                <a:t>P</a:t>
              </a:r>
              <a:r>
                <a:rPr lang="en-US" sz="1000" dirty="0" smtClean="0"/>
                <a:t>rovable:</a:t>
              </a:r>
            </a:p>
            <a:p>
              <a:pPr marL="171450" indent="0">
                <a:buNone/>
              </a:pPr>
              <a:r>
                <a:rPr lang="en-US" sz="1000" dirty="0" smtClean="0"/>
                <a:t>Ebeida </a:t>
              </a:r>
              <a:r>
                <a:rPr lang="en-US" sz="1000" dirty="0"/>
                <a:t>M. S., </a:t>
              </a:r>
              <a:r>
                <a:rPr lang="en-US" sz="1000" dirty="0" smtClean="0"/>
                <a:t>Patney </a:t>
              </a:r>
              <a:r>
                <a:rPr lang="en-US" sz="1000" dirty="0"/>
                <a:t>A., </a:t>
              </a:r>
              <a:r>
                <a:rPr lang="en-US" sz="1000" dirty="0" smtClean="0"/>
                <a:t>Mitchell S</a:t>
              </a:r>
              <a:r>
                <a:rPr lang="en-US" sz="1000" dirty="0"/>
                <a:t>. A., </a:t>
              </a:r>
              <a:r>
                <a:rPr lang="en-US" sz="1000" dirty="0" smtClean="0"/>
                <a:t>Davidson </a:t>
              </a:r>
              <a:r>
                <a:rPr lang="en-US" sz="1000" dirty="0"/>
                <a:t>A., </a:t>
              </a:r>
              <a:r>
                <a:rPr lang="en-US" sz="1000" dirty="0" smtClean="0"/>
                <a:t>Knupp </a:t>
              </a:r>
              <a:r>
                <a:rPr lang="en-US" sz="1000" dirty="0"/>
                <a:t>P. M., </a:t>
              </a:r>
              <a:r>
                <a:rPr lang="en-US" sz="1000" dirty="0" smtClean="0"/>
                <a:t>Owens </a:t>
              </a:r>
              <a:r>
                <a:rPr lang="en-US" sz="1000" dirty="0"/>
                <a:t>J. D.: </a:t>
              </a:r>
              <a:r>
                <a:rPr lang="en-US" sz="1000" dirty="0" smtClean="0"/>
                <a:t/>
              </a:r>
              <a:br>
                <a:rPr lang="en-US" sz="1000" dirty="0" smtClean="0"/>
              </a:br>
              <a:r>
                <a:rPr lang="en-US" sz="1000" dirty="0" smtClean="0"/>
                <a:t>Efficient maximal </a:t>
              </a:r>
              <a:r>
                <a:rPr lang="en-US" sz="1000" dirty="0"/>
                <a:t>Poisson-disk sampling. </a:t>
              </a:r>
              <a:endParaRPr lang="en-US" sz="1000" dirty="0" smtClean="0"/>
            </a:p>
            <a:p>
              <a:pPr marL="171450" indent="0">
                <a:buNone/>
              </a:pPr>
              <a:r>
                <a:rPr lang="en-US" sz="1000" dirty="0" smtClean="0"/>
                <a:t>ACM </a:t>
              </a:r>
              <a:r>
                <a:rPr lang="en-US" sz="1000" dirty="0"/>
                <a:t>Transactions on Graphics 30, 4 (July 2011), 49:1–49:</a:t>
              </a:r>
              <a:r>
                <a:rPr lang="en-US" sz="1000" dirty="0" smtClean="0"/>
                <a:t>12</a:t>
              </a:r>
            </a:p>
          </p:txBody>
        </p:sp>
        <p:sp>
          <p:nvSpPr>
            <p:cNvPr id="94" name="Content Placeholder 2"/>
            <p:cNvSpPr txBox="1">
              <a:spLocks/>
            </p:cNvSpPr>
            <p:nvPr/>
          </p:nvSpPr>
          <p:spPr bwMode="auto">
            <a:xfrm>
              <a:off x="136747" y="6032500"/>
              <a:ext cx="3736754" cy="368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vert="horz" wrap="square" lIns="90487" tIns="44450" rIns="90487" bIns="44450" numCol="1" anchor="t" anchorCtr="0" compatLnSpc="1">
              <a:prstTxWarp prst="textNoShape">
                <a:avLst/>
              </a:prstTxWarp>
            </a:bodyPr>
            <a:lstStyle>
              <a:lvl1pPr marL="34290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 b="1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200" b="1">
                  <a:solidFill>
                    <a:srgbClr val="000000"/>
                  </a:solidFill>
                  <a:latin typeface="+mn-lt"/>
                </a:defRPr>
              </a:lvl2pPr>
              <a:lvl3pPr marL="108585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rgbClr val="000000"/>
                  </a:solidFill>
                  <a:latin typeface="+mn-lt"/>
                </a:defRPr>
              </a:lvl3pPr>
              <a:lvl4pPr marL="154305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b="1">
                  <a:solidFill>
                    <a:srgbClr val="000000"/>
                  </a:solidFill>
                  <a:latin typeface="+mn-lt"/>
                </a:defRPr>
              </a:lvl4pPr>
              <a:lvl5pPr marL="19431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5pPr>
              <a:lvl6pPr marL="24003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6pPr>
              <a:lvl7pPr marL="28575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7pPr>
              <a:lvl8pPr marL="33147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8pPr>
              <a:lvl9pPr marL="37719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lvl="1"/>
              <a:r>
                <a:rPr lang="en-US" sz="1400" dirty="0" smtClean="0"/>
                <a:t>Code works great but we can’t prove the spatial stats theory. </a:t>
              </a:r>
              <a:endParaRPr lang="en-US" sz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269772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“Unbiased” Opinion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786" y="1174926"/>
            <a:ext cx="7772400" cy="4572000"/>
          </a:xfrm>
        </p:spPr>
        <p:txBody>
          <a:bodyPr/>
          <a:lstStyle/>
          <a:p>
            <a:r>
              <a:rPr lang="en-US" sz="1800" smtClean="0"/>
              <a:t>Unbiased as a description of (serial) </a:t>
            </a:r>
            <a:r>
              <a:rPr lang="en-US" sz="1800" u="sng" smtClean="0">
                <a:solidFill>
                  <a:srgbClr val="FF0000"/>
                </a:solidFill>
              </a:rPr>
              <a:t>process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insertion probability independent of location</a:t>
            </a:r>
          </a:p>
          <a:p>
            <a:endParaRPr lang="en-US" sz="1800"/>
          </a:p>
          <a:p>
            <a:endParaRPr lang="en-US" sz="1800" smtClean="0"/>
          </a:p>
          <a:p>
            <a:endParaRPr lang="en-US" sz="1800" smtClean="0"/>
          </a:p>
          <a:p>
            <a:r>
              <a:rPr lang="en-US" sz="1800" smtClean="0"/>
              <a:t>Unbaised as a description of </a:t>
            </a:r>
            <a:r>
              <a:rPr lang="en-US" sz="1800" u="sng" smtClean="0">
                <a:solidFill>
                  <a:srgbClr val="FF0000"/>
                </a:solidFill>
              </a:rPr>
              <a:t>outcome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pairwise distance spectra, blue noise</a:t>
            </a:r>
          </a:p>
          <a:p>
            <a:pPr marL="171450" indent="0">
              <a:buNone/>
            </a:pPr>
            <a:endParaRPr lang="en-US" sz="1800"/>
          </a:p>
          <a:p>
            <a:pPr marL="171450" indent="0">
              <a:buNone/>
            </a:pPr>
            <a:endParaRPr lang="en-US" sz="1800"/>
          </a:p>
          <a:p>
            <a:endParaRPr lang="en-US" sz="1800" smtClean="0"/>
          </a:p>
          <a:p>
            <a:endParaRPr lang="en-US" sz="1800" smtClean="0"/>
          </a:p>
          <a:p>
            <a:r>
              <a:rPr lang="en-US" sz="1800" smtClean="0"/>
              <a:t>Unbiased process leads to unbiased outcome, </a:t>
            </a:r>
            <a:br>
              <a:rPr lang="en-US" sz="1800" smtClean="0"/>
            </a:br>
            <a:r>
              <a:rPr lang="en-US" sz="1800" smtClean="0"/>
              <a:t>but so might other processes</a:t>
            </a:r>
          </a:p>
          <a:p>
            <a:pPr lvl="1"/>
            <a:r>
              <a:rPr lang="en-US" sz="1600" smtClean="0"/>
              <a:t>Opinion: need something beyond “viewgraph norm”</a:t>
            </a:r>
          </a:p>
          <a:p>
            <a:pPr lvl="1"/>
            <a:r>
              <a:rPr lang="en-US" sz="1600"/>
              <a:t>Need metrics for “how unbiased is it”</a:t>
            </a:r>
          </a:p>
          <a:p>
            <a:pPr lvl="2"/>
            <a:r>
              <a:rPr lang="en-US" sz="1400"/>
              <a:t>Define spectrum S that is the limit distribution of unbiased sampling, and standard deviations.</a:t>
            </a:r>
          </a:p>
          <a:p>
            <a:pPr lvl="2"/>
            <a:r>
              <a:rPr lang="en-US" sz="1400"/>
              <a:t>Our process generated S’, and |S-S’| &lt; 0.4 std dev (S)</a:t>
            </a:r>
          </a:p>
          <a:p>
            <a:pPr lvl="1"/>
            <a:endParaRPr lang="en-US" sz="160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904696"/>
              </p:ext>
            </p:extLst>
          </p:nvPr>
        </p:nvGraphicFramePr>
        <p:xfrm>
          <a:off x="4040101" y="2072375"/>
          <a:ext cx="2273088" cy="385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11" name="Equation" r:id="rId3" imgW="1346040" imgH="228600" progId="Equation.3">
                  <p:embed/>
                </p:oleObj>
              </mc:Choice>
              <mc:Fallback>
                <p:oleObj name="Equation" r:id="rId3" imgW="1346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01" y="2072375"/>
                        <a:ext cx="2273088" cy="3859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6527115" y="1766488"/>
            <a:ext cx="2054894" cy="1516291"/>
            <a:chOff x="6527115" y="1766488"/>
            <a:chExt cx="1441867" cy="1063943"/>
          </a:xfrm>
        </p:grpSpPr>
        <p:sp>
          <p:nvSpPr>
            <p:cNvPr id="5" name="Rectangle 4"/>
            <p:cNvSpPr/>
            <p:nvPr/>
          </p:nvSpPr>
          <p:spPr bwMode="auto">
            <a:xfrm>
              <a:off x="6527115" y="1823084"/>
              <a:ext cx="1441867" cy="98107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727765" y="1766488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8" name="Flowchart: Connector 7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6780153" y="1871263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11" name="Flowchart: Connector 10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6880165" y="1918888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14" name="Flowchart: Connector 13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6737290" y="2237975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17" name="Flowchart: Connector 16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6603940" y="2557063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20" name="Flowchart: Connector 19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7770752" y="1847450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23" name="Flowchart: Connector 22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7489765" y="2528488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26" name="Flowchart: Connector 25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>
              <a:off x="7080190" y="2647551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29" name="Flowchart: Connector 28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7032565" y="2071288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32" name="Flowchart: Connector 31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7461190" y="2414188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35" name="Flowchart: Connector 34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7580252" y="2423713"/>
              <a:ext cx="182880" cy="182880"/>
              <a:chOff x="816964" y="816964"/>
              <a:chExt cx="182880" cy="182880"/>
            </a:xfrm>
            <a:solidFill>
              <a:schemeClr val="accent1">
                <a:lumMod val="40000"/>
                <a:lumOff val="60000"/>
                <a:alpha val="50000"/>
              </a:schemeClr>
            </a:solidFill>
          </p:grpSpPr>
          <p:sp>
            <p:nvSpPr>
              <p:cNvPr id="38" name="Flowchart: Connector 37"/>
              <p:cNvSpPr>
                <a:spLocks noChangeAspect="1"/>
              </p:cNvSpPr>
              <p:nvPr/>
            </p:nvSpPr>
            <p:spPr>
              <a:xfrm>
                <a:off x="816964" y="816964"/>
                <a:ext cx="182880" cy="182880"/>
              </a:xfrm>
              <a:prstGeom prst="flowChartConnector">
                <a:avLst/>
              </a:prstGeom>
              <a:grpFill/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00494" y="900494"/>
                <a:ext cx="18288" cy="18288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Freeform 39"/>
            <p:cNvSpPr/>
            <p:nvPr/>
          </p:nvSpPr>
          <p:spPr bwMode="auto">
            <a:xfrm>
              <a:off x="6901728" y="1886994"/>
              <a:ext cx="881517" cy="760504"/>
            </a:xfrm>
            <a:custGeom>
              <a:avLst/>
              <a:gdLst>
                <a:gd name="connsiteX0" fmla="*/ 624342 w 881517"/>
                <a:gd name="connsiteY0" fmla="*/ 517115 h 760504"/>
                <a:gd name="connsiteX1" fmla="*/ 695779 w 881517"/>
                <a:gd name="connsiteY1" fmla="*/ 464728 h 760504"/>
                <a:gd name="connsiteX2" fmla="*/ 757692 w 881517"/>
                <a:gd name="connsiteY2" fmla="*/ 412340 h 760504"/>
                <a:gd name="connsiteX3" fmla="*/ 771979 w 881517"/>
                <a:gd name="connsiteY3" fmla="*/ 402815 h 760504"/>
                <a:gd name="connsiteX4" fmla="*/ 786267 w 881517"/>
                <a:gd name="connsiteY4" fmla="*/ 398053 h 760504"/>
                <a:gd name="connsiteX5" fmla="*/ 795792 w 881517"/>
                <a:gd name="connsiteY5" fmla="*/ 383765 h 760504"/>
                <a:gd name="connsiteX6" fmla="*/ 800554 w 881517"/>
                <a:gd name="connsiteY6" fmla="*/ 364715 h 760504"/>
                <a:gd name="connsiteX7" fmla="*/ 805317 w 881517"/>
                <a:gd name="connsiteY7" fmla="*/ 340903 h 760504"/>
                <a:gd name="connsiteX8" fmla="*/ 824367 w 881517"/>
                <a:gd name="connsiteY8" fmla="*/ 312328 h 760504"/>
                <a:gd name="connsiteX9" fmla="*/ 829129 w 881517"/>
                <a:gd name="connsiteY9" fmla="*/ 298040 h 760504"/>
                <a:gd name="connsiteX10" fmla="*/ 857704 w 881517"/>
                <a:gd name="connsiteY10" fmla="*/ 264703 h 760504"/>
                <a:gd name="connsiteX11" fmla="*/ 876754 w 881517"/>
                <a:gd name="connsiteY11" fmla="*/ 188503 h 760504"/>
                <a:gd name="connsiteX12" fmla="*/ 881517 w 881517"/>
                <a:gd name="connsiteY12" fmla="*/ 174215 h 760504"/>
                <a:gd name="connsiteX13" fmla="*/ 876754 w 881517"/>
                <a:gd name="connsiteY13" fmla="*/ 145640 h 760504"/>
                <a:gd name="connsiteX14" fmla="*/ 857704 w 881517"/>
                <a:gd name="connsiteY14" fmla="*/ 117065 h 760504"/>
                <a:gd name="connsiteX15" fmla="*/ 843417 w 881517"/>
                <a:gd name="connsiteY15" fmla="*/ 83728 h 760504"/>
                <a:gd name="connsiteX16" fmla="*/ 824367 w 881517"/>
                <a:gd name="connsiteY16" fmla="*/ 64678 h 760504"/>
                <a:gd name="connsiteX17" fmla="*/ 810079 w 881517"/>
                <a:gd name="connsiteY17" fmla="*/ 59915 h 760504"/>
                <a:gd name="connsiteX18" fmla="*/ 795792 w 881517"/>
                <a:gd name="connsiteY18" fmla="*/ 50390 h 760504"/>
                <a:gd name="connsiteX19" fmla="*/ 776742 w 881517"/>
                <a:gd name="connsiteY19" fmla="*/ 40865 h 760504"/>
                <a:gd name="connsiteX20" fmla="*/ 733879 w 881517"/>
                <a:gd name="connsiteY20" fmla="*/ 21815 h 760504"/>
                <a:gd name="connsiteX21" fmla="*/ 714829 w 881517"/>
                <a:gd name="connsiteY21" fmla="*/ 12290 h 760504"/>
                <a:gd name="connsiteX22" fmla="*/ 633867 w 881517"/>
                <a:gd name="connsiteY22" fmla="*/ 12290 h 760504"/>
                <a:gd name="connsiteX23" fmla="*/ 600529 w 881517"/>
                <a:gd name="connsiteY23" fmla="*/ 45628 h 760504"/>
                <a:gd name="connsiteX24" fmla="*/ 567192 w 881517"/>
                <a:gd name="connsiteY24" fmla="*/ 83728 h 760504"/>
                <a:gd name="connsiteX25" fmla="*/ 548142 w 881517"/>
                <a:gd name="connsiteY25" fmla="*/ 126590 h 760504"/>
                <a:gd name="connsiteX26" fmla="*/ 538617 w 881517"/>
                <a:gd name="connsiteY26" fmla="*/ 150403 h 760504"/>
                <a:gd name="connsiteX27" fmla="*/ 533854 w 881517"/>
                <a:gd name="connsiteY27" fmla="*/ 183740 h 760504"/>
                <a:gd name="connsiteX28" fmla="*/ 529092 w 881517"/>
                <a:gd name="connsiteY28" fmla="*/ 298040 h 760504"/>
                <a:gd name="connsiteX29" fmla="*/ 519567 w 881517"/>
                <a:gd name="connsiteY29" fmla="*/ 312328 h 760504"/>
                <a:gd name="connsiteX30" fmla="*/ 490992 w 881517"/>
                <a:gd name="connsiteY30" fmla="*/ 336140 h 760504"/>
                <a:gd name="connsiteX31" fmla="*/ 452892 w 881517"/>
                <a:gd name="connsiteY31" fmla="*/ 364715 h 760504"/>
                <a:gd name="connsiteX32" fmla="*/ 438604 w 881517"/>
                <a:gd name="connsiteY32" fmla="*/ 369478 h 760504"/>
                <a:gd name="connsiteX33" fmla="*/ 424317 w 881517"/>
                <a:gd name="connsiteY33" fmla="*/ 374240 h 760504"/>
                <a:gd name="connsiteX34" fmla="*/ 410029 w 881517"/>
                <a:gd name="connsiteY34" fmla="*/ 383765 h 760504"/>
                <a:gd name="connsiteX35" fmla="*/ 352879 w 881517"/>
                <a:gd name="connsiteY35" fmla="*/ 393290 h 760504"/>
                <a:gd name="connsiteX36" fmla="*/ 338592 w 881517"/>
                <a:gd name="connsiteY36" fmla="*/ 402815 h 760504"/>
                <a:gd name="connsiteX37" fmla="*/ 319542 w 881517"/>
                <a:gd name="connsiteY37" fmla="*/ 421865 h 760504"/>
                <a:gd name="connsiteX38" fmla="*/ 305254 w 881517"/>
                <a:gd name="connsiteY38" fmla="*/ 426628 h 760504"/>
                <a:gd name="connsiteX39" fmla="*/ 271917 w 881517"/>
                <a:gd name="connsiteY39" fmla="*/ 436153 h 760504"/>
                <a:gd name="connsiteX40" fmla="*/ 124279 w 881517"/>
                <a:gd name="connsiteY40" fmla="*/ 431390 h 760504"/>
                <a:gd name="connsiteX41" fmla="*/ 119517 w 881517"/>
                <a:gd name="connsiteY41" fmla="*/ 412340 h 760504"/>
                <a:gd name="connsiteX42" fmla="*/ 105229 w 881517"/>
                <a:gd name="connsiteY42" fmla="*/ 402815 h 760504"/>
                <a:gd name="connsiteX43" fmla="*/ 100467 w 881517"/>
                <a:gd name="connsiteY43" fmla="*/ 388528 h 760504"/>
                <a:gd name="connsiteX44" fmla="*/ 90942 w 881517"/>
                <a:gd name="connsiteY44" fmla="*/ 374240 h 760504"/>
                <a:gd name="connsiteX45" fmla="*/ 86179 w 881517"/>
                <a:gd name="connsiteY45" fmla="*/ 350428 h 760504"/>
                <a:gd name="connsiteX46" fmla="*/ 76654 w 881517"/>
                <a:gd name="connsiteY46" fmla="*/ 317090 h 760504"/>
                <a:gd name="connsiteX47" fmla="*/ 67129 w 881517"/>
                <a:gd name="connsiteY47" fmla="*/ 302803 h 760504"/>
                <a:gd name="connsiteX48" fmla="*/ 14742 w 881517"/>
                <a:gd name="connsiteY48" fmla="*/ 288515 h 760504"/>
                <a:gd name="connsiteX49" fmla="*/ 454 w 881517"/>
                <a:gd name="connsiteY49" fmla="*/ 293278 h 760504"/>
                <a:gd name="connsiteX50" fmla="*/ 29029 w 881517"/>
                <a:gd name="connsiteY50" fmla="*/ 379003 h 760504"/>
                <a:gd name="connsiteX51" fmla="*/ 43317 w 881517"/>
                <a:gd name="connsiteY51" fmla="*/ 383765 h 760504"/>
                <a:gd name="connsiteX52" fmla="*/ 52842 w 881517"/>
                <a:gd name="connsiteY52" fmla="*/ 402815 h 760504"/>
                <a:gd name="connsiteX53" fmla="*/ 57604 w 881517"/>
                <a:gd name="connsiteY53" fmla="*/ 417103 h 760504"/>
                <a:gd name="connsiteX54" fmla="*/ 67129 w 881517"/>
                <a:gd name="connsiteY54" fmla="*/ 431390 h 760504"/>
                <a:gd name="connsiteX55" fmla="*/ 62367 w 881517"/>
                <a:gd name="connsiteY55" fmla="*/ 536165 h 760504"/>
                <a:gd name="connsiteX56" fmla="*/ 48079 w 881517"/>
                <a:gd name="connsiteY56" fmla="*/ 555215 h 760504"/>
                <a:gd name="connsiteX57" fmla="*/ 38554 w 881517"/>
                <a:gd name="connsiteY57" fmla="*/ 588553 h 760504"/>
                <a:gd name="connsiteX58" fmla="*/ 43317 w 881517"/>
                <a:gd name="connsiteY58" fmla="*/ 602840 h 760504"/>
                <a:gd name="connsiteX59" fmla="*/ 71892 w 881517"/>
                <a:gd name="connsiteY59" fmla="*/ 650465 h 760504"/>
                <a:gd name="connsiteX60" fmla="*/ 86179 w 881517"/>
                <a:gd name="connsiteY60" fmla="*/ 664753 h 760504"/>
                <a:gd name="connsiteX61" fmla="*/ 119517 w 881517"/>
                <a:gd name="connsiteY61" fmla="*/ 679040 h 760504"/>
                <a:gd name="connsiteX62" fmla="*/ 229054 w 881517"/>
                <a:gd name="connsiteY62" fmla="*/ 674278 h 760504"/>
                <a:gd name="connsiteX63" fmla="*/ 252867 w 881517"/>
                <a:gd name="connsiteY63" fmla="*/ 669515 h 760504"/>
                <a:gd name="connsiteX64" fmla="*/ 271917 w 881517"/>
                <a:gd name="connsiteY64" fmla="*/ 655228 h 760504"/>
                <a:gd name="connsiteX65" fmla="*/ 300492 w 881517"/>
                <a:gd name="connsiteY65" fmla="*/ 640940 h 760504"/>
                <a:gd name="connsiteX66" fmla="*/ 333829 w 881517"/>
                <a:gd name="connsiteY66" fmla="*/ 650465 h 760504"/>
                <a:gd name="connsiteX67" fmla="*/ 348117 w 881517"/>
                <a:gd name="connsiteY67" fmla="*/ 655228 h 760504"/>
                <a:gd name="connsiteX68" fmla="*/ 376692 w 881517"/>
                <a:gd name="connsiteY68" fmla="*/ 683803 h 760504"/>
                <a:gd name="connsiteX69" fmla="*/ 395742 w 881517"/>
                <a:gd name="connsiteY69" fmla="*/ 717140 h 760504"/>
                <a:gd name="connsiteX70" fmla="*/ 400504 w 881517"/>
                <a:gd name="connsiteY70" fmla="*/ 731428 h 760504"/>
                <a:gd name="connsiteX71" fmla="*/ 405267 w 881517"/>
                <a:gd name="connsiteY71" fmla="*/ 750478 h 760504"/>
                <a:gd name="connsiteX72" fmla="*/ 419554 w 881517"/>
                <a:gd name="connsiteY72" fmla="*/ 755240 h 760504"/>
                <a:gd name="connsiteX73" fmla="*/ 438604 w 881517"/>
                <a:gd name="connsiteY73" fmla="*/ 745715 h 760504"/>
                <a:gd name="connsiteX74" fmla="*/ 457654 w 881517"/>
                <a:gd name="connsiteY74" fmla="*/ 740953 h 760504"/>
                <a:gd name="connsiteX75" fmla="*/ 471942 w 881517"/>
                <a:gd name="connsiteY75" fmla="*/ 736190 h 760504"/>
                <a:gd name="connsiteX76" fmla="*/ 548142 w 881517"/>
                <a:gd name="connsiteY76" fmla="*/ 740953 h 760504"/>
                <a:gd name="connsiteX77" fmla="*/ 529092 w 881517"/>
                <a:gd name="connsiteY77" fmla="*/ 631415 h 760504"/>
                <a:gd name="connsiteX78" fmla="*/ 514804 w 881517"/>
                <a:gd name="connsiteY78" fmla="*/ 626653 h 760504"/>
                <a:gd name="connsiteX79" fmla="*/ 490992 w 881517"/>
                <a:gd name="connsiteY79" fmla="*/ 588553 h 760504"/>
                <a:gd name="connsiteX80" fmla="*/ 481467 w 881517"/>
                <a:gd name="connsiteY80" fmla="*/ 569503 h 760504"/>
                <a:gd name="connsiteX81" fmla="*/ 486229 w 881517"/>
                <a:gd name="connsiteY81" fmla="*/ 536165 h 760504"/>
                <a:gd name="connsiteX82" fmla="*/ 514804 w 881517"/>
                <a:gd name="connsiteY82" fmla="*/ 521878 h 760504"/>
                <a:gd name="connsiteX83" fmla="*/ 624342 w 881517"/>
                <a:gd name="connsiteY83" fmla="*/ 517115 h 76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881517" h="760504">
                  <a:moveTo>
                    <a:pt x="624342" y="517115"/>
                  </a:moveTo>
                  <a:cubicBezTo>
                    <a:pt x="654504" y="507590"/>
                    <a:pt x="673237" y="483802"/>
                    <a:pt x="695779" y="464728"/>
                  </a:cubicBezTo>
                  <a:cubicBezTo>
                    <a:pt x="716417" y="447265"/>
                    <a:pt x="735198" y="427336"/>
                    <a:pt x="757692" y="412340"/>
                  </a:cubicBezTo>
                  <a:cubicBezTo>
                    <a:pt x="762454" y="409165"/>
                    <a:pt x="766860" y="405375"/>
                    <a:pt x="771979" y="402815"/>
                  </a:cubicBezTo>
                  <a:cubicBezTo>
                    <a:pt x="776469" y="400570"/>
                    <a:pt x="781504" y="399640"/>
                    <a:pt x="786267" y="398053"/>
                  </a:cubicBezTo>
                  <a:cubicBezTo>
                    <a:pt x="789442" y="393290"/>
                    <a:pt x="793537" y="389026"/>
                    <a:pt x="795792" y="383765"/>
                  </a:cubicBezTo>
                  <a:cubicBezTo>
                    <a:pt x="798370" y="377749"/>
                    <a:pt x="799134" y="371105"/>
                    <a:pt x="800554" y="364715"/>
                  </a:cubicBezTo>
                  <a:cubicBezTo>
                    <a:pt x="802310" y="356813"/>
                    <a:pt x="801967" y="348272"/>
                    <a:pt x="805317" y="340903"/>
                  </a:cubicBezTo>
                  <a:cubicBezTo>
                    <a:pt x="810054" y="330482"/>
                    <a:pt x="824367" y="312328"/>
                    <a:pt x="824367" y="312328"/>
                  </a:cubicBezTo>
                  <a:cubicBezTo>
                    <a:pt x="825954" y="307565"/>
                    <a:pt x="825915" y="301897"/>
                    <a:pt x="829129" y="298040"/>
                  </a:cubicBezTo>
                  <a:cubicBezTo>
                    <a:pt x="849940" y="273067"/>
                    <a:pt x="848135" y="296601"/>
                    <a:pt x="857704" y="264703"/>
                  </a:cubicBezTo>
                  <a:cubicBezTo>
                    <a:pt x="865227" y="239625"/>
                    <a:pt x="868474" y="213341"/>
                    <a:pt x="876754" y="188503"/>
                  </a:cubicBezTo>
                  <a:lnTo>
                    <a:pt x="881517" y="174215"/>
                  </a:lnTo>
                  <a:cubicBezTo>
                    <a:pt x="879929" y="164690"/>
                    <a:pt x="880468" y="154554"/>
                    <a:pt x="876754" y="145640"/>
                  </a:cubicBezTo>
                  <a:cubicBezTo>
                    <a:pt x="872351" y="135073"/>
                    <a:pt x="857704" y="117065"/>
                    <a:pt x="857704" y="117065"/>
                  </a:cubicBezTo>
                  <a:cubicBezTo>
                    <a:pt x="854026" y="106029"/>
                    <a:pt x="850480" y="93145"/>
                    <a:pt x="843417" y="83728"/>
                  </a:cubicBezTo>
                  <a:cubicBezTo>
                    <a:pt x="838029" y="76544"/>
                    <a:pt x="831675" y="69898"/>
                    <a:pt x="824367" y="64678"/>
                  </a:cubicBezTo>
                  <a:cubicBezTo>
                    <a:pt x="820282" y="61760"/>
                    <a:pt x="814569" y="62160"/>
                    <a:pt x="810079" y="59915"/>
                  </a:cubicBezTo>
                  <a:cubicBezTo>
                    <a:pt x="804960" y="57355"/>
                    <a:pt x="800762" y="53230"/>
                    <a:pt x="795792" y="50390"/>
                  </a:cubicBezTo>
                  <a:cubicBezTo>
                    <a:pt x="789628" y="46868"/>
                    <a:pt x="782762" y="44628"/>
                    <a:pt x="776742" y="40865"/>
                  </a:cubicBezTo>
                  <a:cubicBezTo>
                    <a:pt x="743709" y="20220"/>
                    <a:pt x="773132" y="29666"/>
                    <a:pt x="733879" y="21815"/>
                  </a:cubicBezTo>
                  <a:cubicBezTo>
                    <a:pt x="727529" y="18640"/>
                    <a:pt x="721355" y="15087"/>
                    <a:pt x="714829" y="12290"/>
                  </a:cubicBezTo>
                  <a:cubicBezTo>
                    <a:pt x="686153" y="0"/>
                    <a:pt x="675593" y="9310"/>
                    <a:pt x="633867" y="12290"/>
                  </a:cubicBezTo>
                  <a:cubicBezTo>
                    <a:pt x="622754" y="23403"/>
                    <a:pt x="610347" y="33356"/>
                    <a:pt x="600529" y="45628"/>
                  </a:cubicBezTo>
                  <a:cubicBezTo>
                    <a:pt x="577272" y="74699"/>
                    <a:pt x="588666" y="62252"/>
                    <a:pt x="567192" y="83728"/>
                  </a:cubicBezTo>
                  <a:cubicBezTo>
                    <a:pt x="538951" y="154330"/>
                    <a:pt x="574844" y="66510"/>
                    <a:pt x="548142" y="126590"/>
                  </a:cubicBezTo>
                  <a:cubicBezTo>
                    <a:pt x="544670" y="134402"/>
                    <a:pt x="541792" y="142465"/>
                    <a:pt x="538617" y="150403"/>
                  </a:cubicBezTo>
                  <a:cubicBezTo>
                    <a:pt x="537029" y="161515"/>
                    <a:pt x="534577" y="172538"/>
                    <a:pt x="533854" y="183740"/>
                  </a:cubicBezTo>
                  <a:cubicBezTo>
                    <a:pt x="531399" y="221794"/>
                    <a:pt x="533303" y="260140"/>
                    <a:pt x="529092" y="298040"/>
                  </a:cubicBezTo>
                  <a:cubicBezTo>
                    <a:pt x="528460" y="303729"/>
                    <a:pt x="523231" y="307931"/>
                    <a:pt x="519567" y="312328"/>
                  </a:cubicBezTo>
                  <a:cubicBezTo>
                    <a:pt x="508110" y="326077"/>
                    <a:pt x="505038" y="326776"/>
                    <a:pt x="490992" y="336140"/>
                  </a:cubicBezTo>
                  <a:cubicBezTo>
                    <a:pt x="476977" y="364170"/>
                    <a:pt x="488202" y="352945"/>
                    <a:pt x="452892" y="364715"/>
                  </a:cubicBezTo>
                  <a:lnTo>
                    <a:pt x="438604" y="369478"/>
                  </a:lnTo>
                  <a:lnTo>
                    <a:pt x="424317" y="374240"/>
                  </a:lnTo>
                  <a:cubicBezTo>
                    <a:pt x="419554" y="377415"/>
                    <a:pt x="415290" y="381510"/>
                    <a:pt x="410029" y="383765"/>
                  </a:cubicBezTo>
                  <a:cubicBezTo>
                    <a:pt x="397069" y="389319"/>
                    <a:pt x="361287" y="392239"/>
                    <a:pt x="352879" y="393290"/>
                  </a:cubicBezTo>
                  <a:cubicBezTo>
                    <a:pt x="348117" y="396465"/>
                    <a:pt x="342938" y="399090"/>
                    <a:pt x="338592" y="402815"/>
                  </a:cubicBezTo>
                  <a:cubicBezTo>
                    <a:pt x="331774" y="408659"/>
                    <a:pt x="326850" y="416645"/>
                    <a:pt x="319542" y="421865"/>
                  </a:cubicBezTo>
                  <a:cubicBezTo>
                    <a:pt x="315457" y="424783"/>
                    <a:pt x="310081" y="425249"/>
                    <a:pt x="305254" y="426628"/>
                  </a:cubicBezTo>
                  <a:cubicBezTo>
                    <a:pt x="263402" y="438586"/>
                    <a:pt x="306166" y="424735"/>
                    <a:pt x="271917" y="436153"/>
                  </a:cubicBezTo>
                  <a:lnTo>
                    <a:pt x="124279" y="431390"/>
                  </a:lnTo>
                  <a:cubicBezTo>
                    <a:pt x="117812" y="430380"/>
                    <a:pt x="123148" y="417786"/>
                    <a:pt x="119517" y="412340"/>
                  </a:cubicBezTo>
                  <a:cubicBezTo>
                    <a:pt x="116342" y="407577"/>
                    <a:pt x="109992" y="405990"/>
                    <a:pt x="105229" y="402815"/>
                  </a:cubicBezTo>
                  <a:cubicBezTo>
                    <a:pt x="103642" y="398053"/>
                    <a:pt x="102712" y="393018"/>
                    <a:pt x="100467" y="388528"/>
                  </a:cubicBezTo>
                  <a:cubicBezTo>
                    <a:pt x="97907" y="383408"/>
                    <a:pt x="92952" y="379599"/>
                    <a:pt x="90942" y="374240"/>
                  </a:cubicBezTo>
                  <a:cubicBezTo>
                    <a:pt x="88100" y="366661"/>
                    <a:pt x="87935" y="358330"/>
                    <a:pt x="86179" y="350428"/>
                  </a:cubicBezTo>
                  <a:cubicBezTo>
                    <a:pt x="84957" y="344930"/>
                    <a:pt x="79838" y="323457"/>
                    <a:pt x="76654" y="317090"/>
                  </a:cubicBezTo>
                  <a:cubicBezTo>
                    <a:pt x="74094" y="311971"/>
                    <a:pt x="71983" y="305836"/>
                    <a:pt x="67129" y="302803"/>
                  </a:cubicBezTo>
                  <a:cubicBezTo>
                    <a:pt x="55756" y="295695"/>
                    <a:pt x="28339" y="291235"/>
                    <a:pt x="14742" y="288515"/>
                  </a:cubicBezTo>
                  <a:cubicBezTo>
                    <a:pt x="9979" y="290103"/>
                    <a:pt x="839" y="288272"/>
                    <a:pt x="454" y="293278"/>
                  </a:cubicBezTo>
                  <a:cubicBezTo>
                    <a:pt x="0" y="299184"/>
                    <a:pt x="6297" y="371427"/>
                    <a:pt x="29029" y="379003"/>
                  </a:cubicBezTo>
                  <a:lnTo>
                    <a:pt x="43317" y="383765"/>
                  </a:lnTo>
                  <a:cubicBezTo>
                    <a:pt x="46492" y="390115"/>
                    <a:pt x="50045" y="396289"/>
                    <a:pt x="52842" y="402815"/>
                  </a:cubicBezTo>
                  <a:cubicBezTo>
                    <a:pt x="54819" y="407429"/>
                    <a:pt x="55359" y="412613"/>
                    <a:pt x="57604" y="417103"/>
                  </a:cubicBezTo>
                  <a:cubicBezTo>
                    <a:pt x="60164" y="422222"/>
                    <a:pt x="63954" y="426628"/>
                    <a:pt x="67129" y="431390"/>
                  </a:cubicBezTo>
                  <a:cubicBezTo>
                    <a:pt x="65542" y="466315"/>
                    <a:pt x="67683" y="501610"/>
                    <a:pt x="62367" y="536165"/>
                  </a:cubicBezTo>
                  <a:cubicBezTo>
                    <a:pt x="61160" y="544010"/>
                    <a:pt x="52017" y="548323"/>
                    <a:pt x="48079" y="555215"/>
                  </a:cubicBezTo>
                  <a:cubicBezTo>
                    <a:pt x="45045" y="560525"/>
                    <a:pt x="39584" y="584435"/>
                    <a:pt x="38554" y="588553"/>
                  </a:cubicBezTo>
                  <a:cubicBezTo>
                    <a:pt x="40142" y="593315"/>
                    <a:pt x="41278" y="598253"/>
                    <a:pt x="43317" y="602840"/>
                  </a:cubicBezTo>
                  <a:cubicBezTo>
                    <a:pt x="52773" y="624115"/>
                    <a:pt x="57461" y="633629"/>
                    <a:pt x="71892" y="650465"/>
                  </a:cubicBezTo>
                  <a:cubicBezTo>
                    <a:pt x="76275" y="655579"/>
                    <a:pt x="80698" y="660838"/>
                    <a:pt x="86179" y="664753"/>
                  </a:cubicBezTo>
                  <a:cubicBezTo>
                    <a:pt x="96479" y="672110"/>
                    <a:pt x="107856" y="675154"/>
                    <a:pt x="119517" y="679040"/>
                  </a:cubicBezTo>
                  <a:cubicBezTo>
                    <a:pt x="156029" y="677453"/>
                    <a:pt x="192600" y="676882"/>
                    <a:pt x="229054" y="674278"/>
                  </a:cubicBezTo>
                  <a:cubicBezTo>
                    <a:pt x="237128" y="673701"/>
                    <a:pt x="245470" y="672803"/>
                    <a:pt x="252867" y="669515"/>
                  </a:cubicBezTo>
                  <a:cubicBezTo>
                    <a:pt x="260120" y="666291"/>
                    <a:pt x="265458" y="659842"/>
                    <a:pt x="271917" y="655228"/>
                  </a:cubicBezTo>
                  <a:cubicBezTo>
                    <a:pt x="288074" y="643687"/>
                    <a:pt x="282797" y="646839"/>
                    <a:pt x="300492" y="640940"/>
                  </a:cubicBezTo>
                  <a:lnTo>
                    <a:pt x="333829" y="650465"/>
                  </a:lnTo>
                  <a:cubicBezTo>
                    <a:pt x="338638" y="651908"/>
                    <a:pt x="344154" y="652146"/>
                    <a:pt x="348117" y="655228"/>
                  </a:cubicBezTo>
                  <a:cubicBezTo>
                    <a:pt x="358750" y="663498"/>
                    <a:pt x="370668" y="671755"/>
                    <a:pt x="376692" y="683803"/>
                  </a:cubicBezTo>
                  <a:cubicBezTo>
                    <a:pt x="388777" y="707972"/>
                    <a:pt x="382279" y="696946"/>
                    <a:pt x="395742" y="717140"/>
                  </a:cubicBezTo>
                  <a:cubicBezTo>
                    <a:pt x="397329" y="721903"/>
                    <a:pt x="399125" y="726601"/>
                    <a:pt x="400504" y="731428"/>
                  </a:cubicBezTo>
                  <a:cubicBezTo>
                    <a:pt x="402302" y="737722"/>
                    <a:pt x="401178" y="745367"/>
                    <a:pt x="405267" y="750478"/>
                  </a:cubicBezTo>
                  <a:cubicBezTo>
                    <a:pt x="408403" y="754398"/>
                    <a:pt x="414792" y="753653"/>
                    <a:pt x="419554" y="755240"/>
                  </a:cubicBezTo>
                  <a:cubicBezTo>
                    <a:pt x="425904" y="752065"/>
                    <a:pt x="431956" y="748208"/>
                    <a:pt x="438604" y="745715"/>
                  </a:cubicBezTo>
                  <a:cubicBezTo>
                    <a:pt x="444733" y="743417"/>
                    <a:pt x="451360" y="742751"/>
                    <a:pt x="457654" y="740953"/>
                  </a:cubicBezTo>
                  <a:cubicBezTo>
                    <a:pt x="462481" y="739574"/>
                    <a:pt x="467179" y="737778"/>
                    <a:pt x="471942" y="736190"/>
                  </a:cubicBezTo>
                  <a:cubicBezTo>
                    <a:pt x="497342" y="737778"/>
                    <a:pt x="531850" y="760504"/>
                    <a:pt x="548142" y="740953"/>
                  </a:cubicBezTo>
                  <a:cubicBezTo>
                    <a:pt x="564089" y="721816"/>
                    <a:pt x="555949" y="653796"/>
                    <a:pt x="529092" y="631415"/>
                  </a:cubicBezTo>
                  <a:cubicBezTo>
                    <a:pt x="525235" y="628201"/>
                    <a:pt x="519567" y="628240"/>
                    <a:pt x="514804" y="626653"/>
                  </a:cubicBezTo>
                  <a:cubicBezTo>
                    <a:pt x="505002" y="597244"/>
                    <a:pt x="516875" y="627377"/>
                    <a:pt x="490992" y="588553"/>
                  </a:cubicBezTo>
                  <a:cubicBezTo>
                    <a:pt x="487054" y="582646"/>
                    <a:pt x="484642" y="575853"/>
                    <a:pt x="481467" y="569503"/>
                  </a:cubicBezTo>
                  <a:cubicBezTo>
                    <a:pt x="483054" y="558390"/>
                    <a:pt x="481670" y="546423"/>
                    <a:pt x="486229" y="536165"/>
                  </a:cubicBezTo>
                  <a:cubicBezTo>
                    <a:pt x="488486" y="531088"/>
                    <a:pt x="509301" y="522107"/>
                    <a:pt x="514804" y="521878"/>
                  </a:cubicBezTo>
                  <a:cubicBezTo>
                    <a:pt x="548113" y="520490"/>
                    <a:pt x="594180" y="526640"/>
                    <a:pt x="624342" y="51711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26057" y="1908809"/>
              <a:ext cx="32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smtClean="0">
                  <a:latin typeface="Calibri"/>
                </a:rPr>
                <a:t>Ω</a:t>
              </a:r>
              <a:endParaRPr lang="en-US" sz="2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45953" y="2240563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smtClean="0">
                  <a:latin typeface="Calibri"/>
                </a:rPr>
                <a:t>x</a:t>
              </a:r>
              <a:r>
                <a:rPr lang="en-US" sz="1800" i="1" baseline="-25000" smtClean="0">
                  <a:latin typeface="Calibri"/>
                </a:rPr>
                <a:t>i</a:t>
              </a:r>
              <a:r>
                <a:rPr lang="en-US" sz="1800" smtClean="0">
                  <a:latin typeface="Calibri"/>
                </a:rPr>
                <a:t>?</a:t>
              </a:r>
              <a:endParaRPr lang="en-US" sz="1800"/>
            </a:p>
          </p:txBody>
        </p:sp>
      </p:grpSp>
      <p:pic>
        <p:nvPicPr>
          <p:cNvPr id="43" name="Content Placeholder 3" descr="gpu-ff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6" t="-798" r="-1502" b="-1862"/>
          <a:stretch/>
        </p:blipFill>
        <p:spPr bwMode="auto">
          <a:xfrm>
            <a:off x="1254254" y="3570543"/>
            <a:ext cx="1227666" cy="11529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44" name="Picture 43" descr="radialMeanPowe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74" y="3568424"/>
            <a:ext cx="1605846" cy="1204385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590120" y="3629809"/>
            <a:ext cx="2404533" cy="1159934"/>
            <a:chOff x="5232400" y="1943451"/>
            <a:chExt cx="3710993" cy="1908883"/>
          </a:xfrm>
        </p:grpSpPr>
        <p:pic>
          <p:nvPicPr>
            <p:cNvPr id="46" name="Picture 45" descr="rad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400" y="2125134"/>
              <a:ext cx="239545" cy="1227666"/>
            </a:xfrm>
            <a:prstGeom prst="rect">
              <a:avLst/>
            </a:prstGeom>
          </p:spPr>
        </p:pic>
        <p:pic>
          <p:nvPicPr>
            <p:cNvPr id="47" name="Picture 46" descr="rad2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708" y="1981200"/>
              <a:ext cx="3495685" cy="1871134"/>
            </a:xfrm>
            <a:prstGeom prst="rect">
              <a:avLst/>
            </a:prstGeom>
          </p:spPr>
        </p:pic>
        <p:pic>
          <p:nvPicPr>
            <p:cNvPr id="48" name="Picture 47" descr="rad3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766" y="1943451"/>
              <a:ext cx="2188633" cy="240950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7042329" y="3543300"/>
            <a:ext cx="208262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PSA code great </a:t>
            </a:r>
            <a:br>
              <a:rPr lang="en-US" dirty="0" smtClean="0"/>
            </a:br>
            <a:r>
              <a:rPr lang="en-US" dirty="0" smtClean="0"/>
              <a:t>for standard</a:t>
            </a:r>
            <a:br>
              <a:rPr lang="en-US" dirty="0" smtClean="0"/>
            </a:br>
            <a:r>
              <a:rPr lang="en-US" dirty="0" smtClean="0"/>
              <a:t>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492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wor_one_step_A_r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4704490"/>
            <a:ext cx="3149600" cy="212810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6210300" y="4603750"/>
            <a:ext cx="2032000" cy="38735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5" name="Picture 4" descr="psa-gpu-0_01-r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0" y="1480386"/>
            <a:ext cx="3147092" cy="21264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6781800" y="3422650"/>
            <a:ext cx="1657350" cy="38735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6273800" y="3556000"/>
            <a:ext cx="1828800" cy="1828800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real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04900"/>
            <a:ext cx="7772400" cy="508000"/>
          </a:xfrm>
        </p:spPr>
        <p:txBody>
          <a:bodyPr/>
          <a:lstStyle/>
          <a:p>
            <a:r>
              <a:rPr lang="en-US" dirty="0" smtClean="0"/>
              <a:t>Classic MPS – a lot of effort to get maximal</a:t>
            </a:r>
          </a:p>
        </p:txBody>
      </p:sp>
      <p:pic>
        <p:nvPicPr>
          <p:cNvPr id="4" name="Picture 3" descr="psa-gpu-0_01-spe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1555750"/>
            <a:ext cx="2393950" cy="2393950"/>
          </a:xfrm>
          <a:prstGeom prst="rect">
            <a:avLst/>
          </a:prstGeom>
        </p:spPr>
      </p:pic>
      <p:pic>
        <p:nvPicPr>
          <p:cNvPr id="6" name="Picture 5" descr="psa-gpu-0_01-pt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2406650" cy="240665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85800" y="4000500"/>
            <a:ext cx="7772400" cy="552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 smtClean="0"/>
              <a:t>Two-radii MPS, submitted to CCCG</a:t>
            </a:r>
            <a:endParaRPr lang="en-US" dirty="0"/>
          </a:p>
        </p:txBody>
      </p:sp>
      <p:pic>
        <p:nvPicPr>
          <p:cNvPr id="9" name="Picture 8" descr="twor_one_step_A_pts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0"/>
            <a:ext cx="2413000" cy="2413000"/>
          </a:xfrm>
          <a:prstGeom prst="rect">
            <a:avLst/>
          </a:prstGeom>
        </p:spPr>
      </p:pic>
      <p:pic>
        <p:nvPicPr>
          <p:cNvPr id="11" name="Picture 10" descr="twor_one_step_A_spe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4419600"/>
            <a:ext cx="2432050" cy="2432050"/>
          </a:xfrm>
          <a:prstGeom prst="rect">
            <a:avLst/>
          </a:prstGeom>
        </p:spPr>
      </p:pic>
      <p:sp>
        <p:nvSpPr>
          <p:cNvPr id="12" name="Oval 11"/>
          <p:cNvSpPr>
            <a:spLocks noChangeAspect="1"/>
          </p:cNvSpPr>
          <p:nvPr/>
        </p:nvSpPr>
        <p:spPr bwMode="auto">
          <a:xfrm>
            <a:off x="6731000" y="4006850"/>
            <a:ext cx="914400" cy="914400"/>
          </a:xfrm>
          <a:prstGeom prst="ellipse">
            <a:avLst/>
          </a:prstGeom>
          <a:solidFill>
            <a:srgbClr val="FF0000">
              <a:alpha val="6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5250" y="3924300"/>
            <a:ext cx="1110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coverage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137400" y="4419600"/>
            <a:ext cx="11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exclusion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067550" y="422275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7226300" y="4470401"/>
            <a:ext cx="412750" cy="2539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7219950" y="3949700"/>
            <a:ext cx="711200" cy="5270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810079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q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007"/>
            <a:ext cx="2934806" cy="2940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5222"/>
            <a:ext cx="7772400" cy="1014412"/>
          </a:xfrm>
        </p:spPr>
        <p:txBody>
          <a:bodyPr/>
          <a:lstStyle/>
          <a:p>
            <a:r>
              <a:rPr lang="en-US" dirty="0" smtClean="0"/>
              <a:t>Why MPS?</a:t>
            </a:r>
            <a:br>
              <a:rPr lang="en-US" dirty="0" smtClean="0"/>
            </a:br>
            <a:r>
              <a:rPr lang="en-US" dirty="0" smtClean="0"/>
              <a:t> Maximal Poisson-disk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1519" y="1389873"/>
            <a:ext cx="5726681" cy="4912478"/>
          </a:xfrm>
        </p:spPr>
        <p:txBody>
          <a:bodyPr/>
          <a:lstStyle/>
          <a:p>
            <a:pPr marL="342900" lvl="1" indent="-171450">
              <a:buFontTx/>
              <a:buChar char="•"/>
            </a:pPr>
            <a:r>
              <a:rPr lang="en-US" dirty="0" smtClean="0"/>
              <a:t>Properties</a:t>
            </a:r>
          </a:p>
          <a:p>
            <a:pPr marL="742950" lvl="2"/>
            <a:r>
              <a:rPr lang="en-US" dirty="0" smtClean="0"/>
              <a:t>Random distribution</a:t>
            </a:r>
          </a:p>
          <a:p>
            <a:pPr marL="1200150" lvl="3"/>
            <a:r>
              <a:rPr lang="en-US" dirty="0" smtClean="0"/>
              <a:t>Without visible patterns, correlations</a:t>
            </a:r>
          </a:p>
          <a:p>
            <a:pPr marL="1200150" lvl="3"/>
            <a:r>
              <a:rPr lang="en-US" dirty="0" smtClean="0"/>
              <a:t>Blue noise spectrum</a:t>
            </a:r>
          </a:p>
          <a:p>
            <a:pPr marL="742950" lvl="2"/>
            <a:r>
              <a:rPr lang="en-US" dirty="0" smtClean="0"/>
              <a:t>Separated-yet-dense</a:t>
            </a:r>
          </a:p>
          <a:p>
            <a:pPr marL="1200150" lvl="3"/>
            <a:r>
              <a:rPr lang="en-US" dirty="0" smtClean="0"/>
              <a:t>Efficient-yet-quality </a:t>
            </a:r>
            <a:br>
              <a:rPr lang="en-US" dirty="0" smtClean="0"/>
            </a:br>
            <a:r>
              <a:rPr lang="en-US" dirty="0" smtClean="0"/>
              <a:t>interpolation</a:t>
            </a:r>
          </a:p>
          <a:p>
            <a:pPr marL="342900" lvl="1" indent="-171450">
              <a:buFontTx/>
              <a:buChar char="•"/>
            </a:pPr>
            <a:endParaRPr lang="en-US" dirty="0"/>
          </a:p>
          <a:p>
            <a:pPr marL="342900" lvl="1" indent="-171450">
              <a:buFontTx/>
              <a:buChar char="•"/>
            </a:pPr>
            <a:r>
              <a:rPr lang="en-US" dirty="0" smtClean="0"/>
              <a:t>Graphics </a:t>
            </a:r>
          </a:p>
          <a:p>
            <a:pPr marL="742950" lvl="2"/>
            <a:r>
              <a:rPr lang="en-US" dirty="0" smtClean="0"/>
              <a:t>texture </a:t>
            </a:r>
            <a:r>
              <a:rPr lang="en-US" dirty="0"/>
              <a:t>synthesis</a:t>
            </a:r>
          </a:p>
          <a:p>
            <a:r>
              <a:rPr lang="en-US" sz="2000" dirty="0" smtClean="0"/>
              <a:t>Mesh generation</a:t>
            </a:r>
          </a:p>
          <a:p>
            <a:pPr lvl="1"/>
            <a:r>
              <a:rPr lang="en-US" sz="2000" dirty="0" smtClean="0"/>
              <a:t>Random cracks, quality</a:t>
            </a:r>
          </a:p>
          <a:p>
            <a:r>
              <a:rPr lang="en-US" sz="2000" dirty="0" smtClean="0"/>
              <a:t>Design of computer exp.</a:t>
            </a:r>
          </a:p>
          <a:p>
            <a:pPr lvl="1"/>
            <a:r>
              <a:rPr lang="en-US" sz="2000" dirty="0" smtClean="0"/>
              <a:t>high dimensions, 10-100</a:t>
            </a:r>
            <a:endParaRPr lang="en-US" sz="2000" dirty="0"/>
          </a:p>
        </p:txBody>
      </p:sp>
      <p:pic>
        <p:nvPicPr>
          <p:cNvPr id="4" name="Picture 3" descr="sq_1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4894"/>
            <a:ext cx="2983106" cy="2983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1799167"/>
            <a:ext cx="520700" cy="27686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472" y="3683003"/>
            <a:ext cx="15113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873" y="4775203"/>
            <a:ext cx="16637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566" y="5723467"/>
            <a:ext cx="2971800" cy="66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6364" y="3327397"/>
            <a:ext cx="275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Fracture Simulations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4773" y="3725333"/>
            <a:ext cx="1630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Courtesy of </a:t>
            </a:r>
            <a:br>
              <a:rPr lang="en-US" sz="1400" dirty="0"/>
            </a:br>
            <a:r>
              <a:rPr lang="en-US" sz="1400" dirty="0"/>
              <a:t>Joe Bishop (</a:t>
            </a:r>
            <a:r>
              <a:rPr lang="en-US" sz="1400" dirty="0" smtClean="0"/>
              <a:t>Sandia)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8418288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Maximal Poisson-Disk Sampling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151467"/>
            <a:ext cx="7772400" cy="45720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MPS?</a:t>
            </a:r>
          </a:p>
          <a:p>
            <a:pPr lvl="1"/>
            <a:r>
              <a:rPr lang="en-US" dirty="0" smtClean="0"/>
              <a:t>Dart-throwing</a:t>
            </a:r>
          </a:p>
          <a:p>
            <a:pPr lvl="1"/>
            <a:r>
              <a:rPr lang="en-US" dirty="0"/>
              <a:t>Insert random points into a domain, build set X</a:t>
            </a:r>
          </a:p>
          <a:p>
            <a:pPr lvl="2"/>
            <a:r>
              <a:rPr lang="en-US" dirty="0"/>
              <a:t>With the “Poisson” process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5528733" y="2946400"/>
            <a:ext cx="2743200" cy="2743200"/>
          </a:xfrm>
          <a:prstGeom prst="rect">
            <a:avLst/>
          </a:prstGeom>
          <a:solidFill>
            <a:srgbClr val="FFFF00">
              <a:alpha val="1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47808" y="3235326"/>
            <a:ext cx="914400" cy="914400"/>
            <a:chOff x="1014942" y="4818592"/>
            <a:chExt cx="914400" cy="914400"/>
          </a:xfrm>
        </p:grpSpPr>
        <p:sp>
          <p:nvSpPr>
            <p:cNvPr id="7" name="Flowchart: Connector 9"/>
            <p:cNvSpPr/>
            <p:nvPr/>
          </p:nvSpPr>
          <p:spPr>
            <a:xfrm>
              <a:off x="1014942" y="4818592"/>
              <a:ext cx="914400" cy="9144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67570" y="5271220"/>
              <a:ext cx="18288" cy="1828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92208" y="5013326"/>
            <a:ext cx="914400" cy="914400"/>
            <a:chOff x="1014942" y="4818592"/>
            <a:chExt cx="914400" cy="914400"/>
          </a:xfrm>
        </p:grpSpPr>
        <p:sp>
          <p:nvSpPr>
            <p:cNvPr id="14" name="Flowchart: Connector 9"/>
            <p:cNvSpPr/>
            <p:nvPr/>
          </p:nvSpPr>
          <p:spPr>
            <a:xfrm>
              <a:off x="1014942" y="4818592"/>
              <a:ext cx="914400" cy="9144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467570" y="5271220"/>
              <a:ext cx="18288" cy="1828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2541" y="4573059"/>
            <a:ext cx="914400" cy="914400"/>
            <a:chOff x="1014942" y="4818592"/>
            <a:chExt cx="914400" cy="914400"/>
          </a:xfrm>
        </p:grpSpPr>
        <p:sp>
          <p:nvSpPr>
            <p:cNvPr id="17" name="Flowchart: Connector 9"/>
            <p:cNvSpPr/>
            <p:nvPr/>
          </p:nvSpPr>
          <p:spPr>
            <a:xfrm>
              <a:off x="1014942" y="4818592"/>
              <a:ext cx="914400" cy="9144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467570" y="5271220"/>
              <a:ext cx="18288" cy="1828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69542" y="3218393"/>
            <a:ext cx="914400" cy="914400"/>
            <a:chOff x="1014942" y="4818592"/>
            <a:chExt cx="914400" cy="914400"/>
          </a:xfrm>
        </p:grpSpPr>
        <p:sp>
          <p:nvSpPr>
            <p:cNvPr id="20" name="Flowchart: Connector 9"/>
            <p:cNvSpPr/>
            <p:nvPr/>
          </p:nvSpPr>
          <p:spPr>
            <a:xfrm>
              <a:off x="1014942" y="4818592"/>
              <a:ext cx="914400" cy="9144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467570" y="5271220"/>
              <a:ext cx="18288" cy="1828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20405" y="3879201"/>
            <a:ext cx="1387929" cy="760504"/>
            <a:chOff x="6020405" y="3879201"/>
            <a:chExt cx="1387929" cy="760504"/>
          </a:xfrm>
        </p:grpSpPr>
        <p:sp>
          <p:nvSpPr>
            <p:cNvPr id="25" name="Freeform 24"/>
            <p:cNvSpPr/>
            <p:nvPr/>
          </p:nvSpPr>
          <p:spPr bwMode="auto">
            <a:xfrm>
              <a:off x="6020405" y="3879201"/>
              <a:ext cx="1387929" cy="760504"/>
            </a:xfrm>
            <a:custGeom>
              <a:avLst/>
              <a:gdLst>
                <a:gd name="connsiteX0" fmla="*/ 624342 w 881517"/>
                <a:gd name="connsiteY0" fmla="*/ 517115 h 760504"/>
                <a:gd name="connsiteX1" fmla="*/ 695779 w 881517"/>
                <a:gd name="connsiteY1" fmla="*/ 464728 h 760504"/>
                <a:gd name="connsiteX2" fmla="*/ 757692 w 881517"/>
                <a:gd name="connsiteY2" fmla="*/ 412340 h 760504"/>
                <a:gd name="connsiteX3" fmla="*/ 771979 w 881517"/>
                <a:gd name="connsiteY3" fmla="*/ 402815 h 760504"/>
                <a:gd name="connsiteX4" fmla="*/ 786267 w 881517"/>
                <a:gd name="connsiteY4" fmla="*/ 398053 h 760504"/>
                <a:gd name="connsiteX5" fmla="*/ 795792 w 881517"/>
                <a:gd name="connsiteY5" fmla="*/ 383765 h 760504"/>
                <a:gd name="connsiteX6" fmla="*/ 800554 w 881517"/>
                <a:gd name="connsiteY6" fmla="*/ 364715 h 760504"/>
                <a:gd name="connsiteX7" fmla="*/ 805317 w 881517"/>
                <a:gd name="connsiteY7" fmla="*/ 340903 h 760504"/>
                <a:gd name="connsiteX8" fmla="*/ 824367 w 881517"/>
                <a:gd name="connsiteY8" fmla="*/ 312328 h 760504"/>
                <a:gd name="connsiteX9" fmla="*/ 829129 w 881517"/>
                <a:gd name="connsiteY9" fmla="*/ 298040 h 760504"/>
                <a:gd name="connsiteX10" fmla="*/ 857704 w 881517"/>
                <a:gd name="connsiteY10" fmla="*/ 264703 h 760504"/>
                <a:gd name="connsiteX11" fmla="*/ 876754 w 881517"/>
                <a:gd name="connsiteY11" fmla="*/ 188503 h 760504"/>
                <a:gd name="connsiteX12" fmla="*/ 881517 w 881517"/>
                <a:gd name="connsiteY12" fmla="*/ 174215 h 760504"/>
                <a:gd name="connsiteX13" fmla="*/ 876754 w 881517"/>
                <a:gd name="connsiteY13" fmla="*/ 145640 h 760504"/>
                <a:gd name="connsiteX14" fmla="*/ 857704 w 881517"/>
                <a:gd name="connsiteY14" fmla="*/ 117065 h 760504"/>
                <a:gd name="connsiteX15" fmla="*/ 843417 w 881517"/>
                <a:gd name="connsiteY15" fmla="*/ 83728 h 760504"/>
                <a:gd name="connsiteX16" fmla="*/ 824367 w 881517"/>
                <a:gd name="connsiteY16" fmla="*/ 64678 h 760504"/>
                <a:gd name="connsiteX17" fmla="*/ 810079 w 881517"/>
                <a:gd name="connsiteY17" fmla="*/ 59915 h 760504"/>
                <a:gd name="connsiteX18" fmla="*/ 795792 w 881517"/>
                <a:gd name="connsiteY18" fmla="*/ 50390 h 760504"/>
                <a:gd name="connsiteX19" fmla="*/ 776742 w 881517"/>
                <a:gd name="connsiteY19" fmla="*/ 40865 h 760504"/>
                <a:gd name="connsiteX20" fmla="*/ 733879 w 881517"/>
                <a:gd name="connsiteY20" fmla="*/ 21815 h 760504"/>
                <a:gd name="connsiteX21" fmla="*/ 714829 w 881517"/>
                <a:gd name="connsiteY21" fmla="*/ 12290 h 760504"/>
                <a:gd name="connsiteX22" fmla="*/ 633867 w 881517"/>
                <a:gd name="connsiteY22" fmla="*/ 12290 h 760504"/>
                <a:gd name="connsiteX23" fmla="*/ 600529 w 881517"/>
                <a:gd name="connsiteY23" fmla="*/ 45628 h 760504"/>
                <a:gd name="connsiteX24" fmla="*/ 567192 w 881517"/>
                <a:gd name="connsiteY24" fmla="*/ 83728 h 760504"/>
                <a:gd name="connsiteX25" fmla="*/ 548142 w 881517"/>
                <a:gd name="connsiteY25" fmla="*/ 126590 h 760504"/>
                <a:gd name="connsiteX26" fmla="*/ 538617 w 881517"/>
                <a:gd name="connsiteY26" fmla="*/ 150403 h 760504"/>
                <a:gd name="connsiteX27" fmla="*/ 533854 w 881517"/>
                <a:gd name="connsiteY27" fmla="*/ 183740 h 760504"/>
                <a:gd name="connsiteX28" fmla="*/ 529092 w 881517"/>
                <a:gd name="connsiteY28" fmla="*/ 298040 h 760504"/>
                <a:gd name="connsiteX29" fmla="*/ 519567 w 881517"/>
                <a:gd name="connsiteY29" fmla="*/ 312328 h 760504"/>
                <a:gd name="connsiteX30" fmla="*/ 490992 w 881517"/>
                <a:gd name="connsiteY30" fmla="*/ 336140 h 760504"/>
                <a:gd name="connsiteX31" fmla="*/ 452892 w 881517"/>
                <a:gd name="connsiteY31" fmla="*/ 364715 h 760504"/>
                <a:gd name="connsiteX32" fmla="*/ 438604 w 881517"/>
                <a:gd name="connsiteY32" fmla="*/ 369478 h 760504"/>
                <a:gd name="connsiteX33" fmla="*/ 424317 w 881517"/>
                <a:gd name="connsiteY33" fmla="*/ 374240 h 760504"/>
                <a:gd name="connsiteX34" fmla="*/ 410029 w 881517"/>
                <a:gd name="connsiteY34" fmla="*/ 383765 h 760504"/>
                <a:gd name="connsiteX35" fmla="*/ 352879 w 881517"/>
                <a:gd name="connsiteY35" fmla="*/ 393290 h 760504"/>
                <a:gd name="connsiteX36" fmla="*/ 338592 w 881517"/>
                <a:gd name="connsiteY36" fmla="*/ 402815 h 760504"/>
                <a:gd name="connsiteX37" fmla="*/ 319542 w 881517"/>
                <a:gd name="connsiteY37" fmla="*/ 421865 h 760504"/>
                <a:gd name="connsiteX38" fmla="*/ 305254 w 881517"/>
                <a:gd name="connsiteY38" fmla="*/ 426628 h 760504"/>
                <a:gd name="connsiteX39" fmla="*/ 271917 w 881517"/>
                <a:gd name="connsiteY39" fmla="*/ 436153 h 760504"/>
                <a:gd name="connsiteX40" fmla="*/ 124279 w 881517"/>
                <a:gd name="connsiteY40" fmla="*/ 431390 h 760504"/>
                <a:gd name="connsiteX41" fmla="*/ 119517 w 881517"/>
                <a:gd name="connsiteY41" fmla="*/ 412340 h 760504"/>
                <a:gd name="connsiteX42" fmla="*/ 105229 w 881517"/>
                <a:gd name="connsiteY42" fmla="*/ 402815 h 760504"/>
                <a:gd name="connsiteX43" fmla="*/ 100467 w 881517"/>
                <a:gd name="connsiteY43" fmla="*/ 388528 h 760504"/>
                <a:gd name="connsiteX44" fmla="*/ 90942 w 881517"/>
                <a:gd name="connsiteY44" fmla="*/ 374240 h 760504"/>
                <a:gd name="connsiteX45" fmla="*/ 86179 w 881517"/>
                <a:gd name="connsiteY45" fmla="*/ 350428 h 760504"/>
                <a:gd name="connsiteX46" fmla="*/ 76654 w 881517"/>
                <a:gd name="connsiteY46" fmla="*/ 317090 h 760504"/>
                <a:gd name="connsiteX47" fmla="*/ 67129 w 881517"/>
                <a:gd name="connsiteY47" fmla="*/ 302803 h 760504"/>
                <a:gd name="connsiteX48" fmla="*/ 14742 w 881517"/>
                <a:gd name="connsiteY48" fmla="*/ 288515 h 760504"/>
                <a:gd name="connsiteX49" fmla="*/ 454 w 881517"/>
                <a:gd name="connsiteY49" fmla="*/ 293278 h 760504"/>
                <a:gd name="connsiteX50" fmla="*/ 29029 w 881517"/>
                <a:gd name="connsiteY50" fmla="*/ 379003 h 760504"/>
                <a:gd name="connsiteX51" fmla="*/ 43317 w 881517"/>
                <a:gd name="connsiteY51" fmla="*/ 383765 h 760504"/>
                <a:gd name="connsiteX52" fmla="*/ 52842 w 881517"/>
                <a:gd name="connsiteY52" fmla="*/ 402815 h 760504"/>
                <a:gd name="connsiteX53" fmla="*/ 57604 w 881517"/>
                <a:gd name="connsiteY53" fmla="*/ 417103 h 760504"/>
                <a:gd name="connsiteX54" fmla="*/ 67129 w 881517"/>
                <a:gd name="connsiteY54" fmla="*/ 431390 h 760504"/>
                <a:gd name="connsiteX55" fmla="*/ 62367 w 881517"/>
                <a:gd name="connsiteY55" fmla="*/ 536165 h 760504"/>
                <a:gd name="connsiteX56" fmla="*/ 48079 w 881517"/>
                <a:gd name="connsiteY56" fmla="*/ 555215 h 760504"/>
                <a:gd name="connsiteX57" fmla="*/ 38554 w 881517"/>
                <a:gd name="connsiteY57" fmla="*/ 588553 h 760504"/>
                <a:gd name="connsiteX58" fmla="*/ 43317 w 881517"/>
                <a:gd name="connsiteY58" fmla="*/ 602840 h 760504"/>
                <a:gd name="connsiteX59" fmla="*/ 71892 w 881517"/>
                <a:gd name="connsiteY59" fmla="*/ 650465 h 760504"/>
                <a:gd name="connsiteX60" fmla="*/ 86179 w 881517"/>
                <a:gd name="connsiteY60" fmla="*/ 664753 h 760504"/>
                <a:gd name="connsiteX61" fmla="*/ 119517 w 881517"/>
                <a:gd name="connsiteY61" fmla="*/ 679040 h 760504"/>
                <a:gd name="connsiteX62" fmla="*/ 229054 w 881517"/>
                <a:gd name="connsiteY62" fmla="*/ 674278 h 760504"/>
                <a:gd name="connsiteX63" fmla="*/ 252867 w 881517"/>
                <a:gd name="connsiteY63" fmla="*/ 669515 h 760504"/>
                <a:gd name="connsiteX64" fmla="*/ 271917 w 881517"/>
                <a:gd name="connsiteY64" fmla="*/ 655228 h 760504"/>
                <a:gd name="connsiteX65" fmla="*/ 300492 w 881517"/>
                <a:gd name="connsiteY65" fmla="*/ 640940 h 760504"/>
                <a:gd name="connsiteX66" fmla="*/ 333829 w 881517"/>
                <a:gd name="connsiteY66" fmla="*/ 650465 h 760504"/>
                <a:gd name="connsiteX67" fmla="*/ 348117 w 881517"/>
                <a:gd name="connsiteY67" fmla="*/ 655228 h 760504"/>
                <a:gd name="connsiteX68" fmla="*/ 376692 w 881517"/>
                <a:gd name="connsiteY68" fmla="*/ 683803 h 760504"/>
                <a:gd name="connsiteX69" fmla="*/ 395742 w 881517"/>
                <a:gd name="connsiteY69" fmla="*/ 717140 h 760504"/>
                <a:gd name="connsiteX70" fmla="*/ 400504 w 881517"/>
                <a:gd name="connsiteY70" fmla="*/ 731428 h 760504"/>
                <a:gd name="connsiteX71" fmla="*/ 405267 w 881517"/>
                <a:gd name="connsiteY71" fmla="*/ 750478 h 760504"/>
                <a:gd name="connsiteX72" fmla="*/ 419554 w 881517"/>
                <a:gd name="connsiteY72" fmla="*/ 755240 h 760504"/>
                <a:gd name="connsiteX73" fmla="*/ 438604 w 881517"/>
                <a:gd name="connsiteY73" fmla="*/ 745715 h 760504"/>
                <a:gd name="connsiteX74" fmla="*/ 457654 w 881517"/>
                <a:gd name="connsiteY74" fmla="*/ 740953 h 760504"/>
                <a:gd name="connsiteX75" fmla="*/ 471942 w 881517"/>
                <a:gd name="connsiteY75" fmla="*/ 736190 h 760504"/>
                <a:gd name="connsiteX76" fmla="*/ 548142 w 881517"/>
                <a:gd name="connsiteY76" fmla="*/ 740953 h 760504"/>
                <a:gd name="connsiteX77" fmla="*/ 529092 w 881517"/>
                <a:gd name="connsiteY77" fmla="*/ 631415 h 760504"/>
                <a:gd name="connsiteX78" fmla="*/ 514804 w 881517"/>
                <a:gd name="connsiteY78" fmla="*/ 626653 h 760504"/>
                <a:gd name="connsiteX79" fmla="*/ 490992 w 881517"/>
                <a:gd name="connsiteY79" fmla="*/ 588553 h 760504"/>
                <a:gd name="connsiteX80" fmla="*/ 481467 w 881517"/>
                <a:gd name="connsiteY80" fmla="*/ 569503 h 760504"/>
                <a:gd name="connsiteX81" fmla="*/ 486229 w 881517"/>
                <a:gd name="connsiteY81" fmla="*/ 536165 h 760504"/>
                <a:gd name="connsiteX82" fmla="*/ 514804 w 881517"/>
                <a:gd name="connsiteY82" fmla="*/ 521878 h 760504"/>
                <a:gd name="connsiteX83" fmla="*/ 624342 w 881517"/>
                <a:gd name="connsiteY83" fmla="*/ 517115 h 76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881517" h="760504">
                  <a:moveTo>
                    <a:pt x="624342" y="517115"/>
                  </a:moveTo>
                  <a:cubicBezTo>
                    <a:pt x="654504" y="507590"/>
                    <a:pt x="673237" y="483802"/>
                    <a:pt x="695779" y="464728"/>
                  </a:cubicBezTo>
                  <a:cubicBezTo>
                    <a:pt x="716417" y="447265"/>
                    <a:pt x="735198" y="427336"/>
                    <a:pt x="757692" y="412340"/>
                  </a:cubicBezTo>
                  <a:cubicBezTo>
                    <a:pt x="762454" y="409165"/>
                    <a:pt x="766860" y="405375"/>
                    <a:pt x="771979" y="402815"/>
                  </a:cubicBezTo>
                  <a:cubicBezTo>
                    <a:pt x="776469" y="400570"/>
                    <a:pt x="781504" y="399640"/>
                    <a:pt x="786267" y="398053"/>
                  </a:cubicBezTo>
                  <a:cubicBezTo>
                    <a:pt x="789442" y="393290"/>
                    <a:pt x="793537" y="389026"/>
                    <a:pt x="795792" y="383765"/>
                  </a:cubicBezTo>
                  <a:cubicBezTo>
                    <a:pt x="798370" y="377749"/>
                    <a:pt x="799134" y="371105"/>
                    <a:pt x="800554" y="364715"/>
                  </a:cubicBezTo>
                  <a:cubicBezTo>
                    <a:pt x="802310" y="356813"/>
                    <a:pt x="801967" y="348272"/>
                    <a:pt x="805317" y="340903"/>
                  </a:cubicBezTo>
                  <a:cubicBezTo>
                    <a:pt x="810054" y="330482"/>
                    <a:pt x="824367" y="312328"/>
                    <a:pt x="824367" y="312328"/>
                  </a:cubicBezTo>
                  <a:cubicBezTo>
                    <a:pt x="825954" y="307565"/>
                    <a:pt x="825915" y="301897"/>
                    <a:pt x="829129" y="298040"/>
                  </a:cubicBezTo>
                  <a:cubicBezTo>
                    <a:pt x="849940" y="273067"/>
                    <a:pt x="848135" y="296601"/>
                    <a:pt x="857704" y="264703"/>
                  </a:cubicBezTo>
                  <a:cubicBezTo>
                    <a:pt x="865227" y="239625"/>
                    <a:pt x="868474" y="213341"/>
                    <a:pt x="876754" y="188503"/>
                  </a:cubicBezTo>
                  <a:lnTo>
                    <a:pt x="881517" y="174215"/>
                  </a:lnTo>
                  <a:cubicBezTo>
                    <a:pt x="879929" y="164690"/>
                    <a:pt x="880468" y="154554"/>
                    <a:pt x="876754" y="145640"/>
                  </a:cubicBezTo>
                  <a:cubicBezTo>
                    <a:pt x="872351" y="135073"/>
                    <a:pt x="857704" y="117065"/>
                    <a:pt x="857704" y="117065"/>
                  </a:cubicBezTo>
                  <a:cubicBezTo>
                    <a:pt x="854026" y="106029"/>
                    <a:pt x="850480" y="93145"/>
                    <a:pt x="843417" y="83728"/>
                  </a:cubicBezTo>
                  <a:cubicBezTo>
                    <a:pt x="838029" y="76544"/>
                    <a:pt x="831675" y="69898"/>
                    <a:pt x="824367" y="64678"/>
                  </a:cubicBezTo>
                  <a:cubicBezTo>
                    <a:pt x="820282" y="61760"/>
                    <a:pt x="814569" y="62160"/>
                    <a:pt x="810079" y="59915"/>
                  </a:cubicBezTo>
                  <a:cubicBezTo>
                    <a:pt x="804960" y="57355"/>
                    <a:pt x="800762" y="53230"/>
                    <a:pt x="795792" y="50390"/>
                  </a:cubicBezTo>
                  <a:cubicBezTo>
                    <a:pt x="789628" y="46868"/>
                    <a:pt x="782762" y="44628"/>
                    <a:pt x="776742" y="40865"/>
                  </a:cubicBezTo>
                  <a:cubicBezTo>
                    <a:pt x="743709" y="20220"/>
                    <a:pt x="773132" y="29666"/>
                    <a:pt x="733879" y="21815"/>
                  </a:cubicBezTo>
                  <a:cubicBezTo>
                    <a:pt x="727529" y="18640"/>
                    <a:pt x="721355" y="15087"/>
                    <a:pt x="714829" y="12290"/>
                  </a:cubicBezTo>
                  <a:cubicBezTo>
                    <a:pt x="686153" y="0"/>
                    <a:pt x="675593" y="9310"/>
                    <a:pt x="633867" y="12290"/>
                  </a:cubicBezTo>
                  <a:cubicBezTo>
                    <a:pt x="622754" y="23403"/>
                    <a:pt x="610347" y="33356"/>
                    <a:pt x="600529" y="45628"/>
                  </a:cubicBezTo>
                  <a:cubicBezTo>
                    <a:pt x="577272" y="74699"/>
                    <a:pt x="588666" y="62252"/>
                    <a:pt x="567192" y="83728"/>
                  </a:cubicBezTo>
                  <a:cubicBezTo>
                    <a:pt x="538951" y="154330"/>
                    <a:pt x="574844" y="66510"/>
                    <a:pt x="548142" y="126590"/>
                  </a:cubicBezTo>
                  <a:cubicBezTo>
                    <a:pt x="544670" y="134402"/>
                    <a:pt x="541792" y="142465"/>
                    <a:pt x="538617" y="150403"/>
                  </a:cubicBezTo>
                  <a:cubicBezTo>
                    <a:pt x="537029" y="161515"/>
                    <a:pt x="534577" y="172538"/>
                    <a:pt x="533854" y="183740"/>
                  </a:cubicBezTo>
                  <a:cubicBezTo>
                    <a:pt x="531399" y="221794"/>
                    <a:pt x="533303" y="260140"/>
                    <a:pt x="529092" y="298040"/>
                  </a:cubicBezTo>
                  <a:cubicBezTo>
                    <a:pt x="528460" y="303729"/>
                    <a:pt x="523231" y="307931"/>
                    <a:pt x="519567" y="312328"/>
                  </a:cubicBezTo>
                  <a:cubicBezTo>
                    <a:pt x="508110" y="326077"/>
                    <a:pt x="505038" y="326776"/>
                    <a:pt x="490992" y="336140"/>
                  </a:cubicBezTo>
                  <a:cubicBezTo>
                    <a:pt x="476977" y="364170"/>
                    <a:pt x="488202" y="352945"/>
                    <a:pt x="452892" y="364715"/>
                  </a:cubicBezTo>
                  <a:lnTo>
                    <a:pt x="438604" y="369478"/>
                  </a:lnTo>
                  <a:lnTo>
                    <a:pt x="424317" y="374240"/>
                  </a:lnTo>
                  <a:cubicBezTo>
                    <a:pt x="419554" y="377415"/>
                    <a:pt x="415290" y="381510"/>
                    <a:pt x="410029" y="383765"/>
                  </a:cubicBezTo>
                  <a:cubicBezTo>
                    <a:pt x="397069" y="389319"/>
                    <a:pt x="361287" y="392239"/>
                    <a:pt x="352879" y="393290"/>
                  </a:cubicBezTo>
                  <a:cubicBezTo>
                    <a:pt x="348117" y="396465"/>
                    <a:pt x="342938" y="399090"/>
                    <a:pt x="338592" y="402815"/>
                  </a:cubicBezTo>
                  <a:cubicBezTo>
                    <a:pt x="331774" y="408659"/>
                    <a:pt x="326850" y="416645"/>
                    <a:pt x="319542" y="421865"/>
                  </a:cubicBezTo>
                  <a:cubicBezTo>
                    <a:pt x="315457" y="424783"/>
                    <a:pt x="310081" y="425249"/>
                    <a:pt x="305254" y="426628"/>
                  </a:cubicBezTo>
                  <a:cubicBezTo>
                    <a:pt x="263402" y="438586"/>
                    <a:pt x="306166" y="424735"/>
                    <a:pt x="271917" y="436153"/>
                  </a:cubicBezTo>
                  <a:lnTo>
                    <a:pt x="124279" y="431390"/>
                  </a:lnTo>
                  <a:cubicBezTo>
                    <a:pt x="117812" y="430380"/>
                    <a:pt x="123148" y="417786"/>
                    <a:pt x="119517" y="412340"/>
                  </a:cubicBezTo>
                  <a:cubicBezTo>
                    <a:pt x="116342" y="407577"/>
                    <a:pt x="109992" y="405990"/>
                    <a:pt x="105229" y="402815"/>
                  </a:cubicBezTo>
                  <a:cubicBezTo>
                    <a:pt x="103642" y="398053"/>
                    <a:pt x="102712" y="393018"/>
                    <a:pt x="100467" y="388528"/>
                  </a:cubicBezTo>
                  <a:cubicBezTo>
                    <a:pt x="97907" y="383408"/>
                    <a:pt x="92952" y="379599"/>
                    <a:pt x="90942" y="374240"/>
                  </a:cubicBezTo>
                  <a:cubicBezTo>
                    <a:pt x="88100" y="366661"/>
                    <a:pt x="87935" y="358330"/>
                    <a:pt x="86179" y="350428"/>
                  </a:cubicBezTo>
                  <a:cubicBezTo>
                    <a:pt x="84957" y="344930"/>
                    <a:pt x="79838" y="323457"/>
                    <a:pt x="76654" y="317090"/>
                  </a:cubicBezTo>
                  <a:cubicBezTo>
                    <a:pt x="74094" y="311971"/>
                    <a:pt x="71983" y="305836"/>
                    <a:pt x="67129" y="302803"/>
                  </a:cubicBezTo>
                  <a:cubicBezTo>
                    <a:pt x="55756" y="295695"/>
                    <a:pt x="28339" y="291235"/>
                    <a:pt x="14742" y="288515"/>
                  </a:cubicBezTo>
                  <a:cubicBezTo>
                    <a:pt x="9979" y="290103"/>
                    <a:pt x="839" y="288272"/>
                    <a:pt x="454" y="293278"/>
                  </a:cubicBezTo>
                  <a:cubicBezTo>
                    <a:pt x="0" y="299184"/>
                    <a:pt x="6297" y="371427"/>
                    <a:pt x="29029" y="379003"/>
                  </a:cubicBezTo>
                  <a:lnTo>
                    <a:pt x="43317" y="383765"/>
                  </a:lnTo>
                  <a:cubicBezTo>
                    <a:pt x="46492" y="390115"/>
                    <a:pt x="50045" y="396289"/>
                    <a:pt x="52842" y="402815"/>
                  </a:cubicBezTo>
                  <a:cubicBezTo>
                    <a:pt x="54819" y="407429"/>
                    <a:pt x="55359" y="412613"/>
                    <a:pt x="57604" y="417103"/>
                  </a:cubicBezTo>
                  <a:cubicBezTo>
                    <a:pt x="60164" y="422222"/>
                    <a:pt x="63954" y="426628"/>
                    <a:pt x="67129" y="431390"/>
                  </a:cubicBezTo>
                  <a:cubicBezTo>
                    <a:pt x="65542" y="466315"/>
                    <a:pt x="67683" y="501610"/>
                    <a:pt x="62367" y="536165"/>
                  </a:cubicBezTo>
                  <a:cubicBezTo>
                    <a:pt x="61160" y="544010"/>
                    <a:pt x="52017" y="548323"/>
                    <a:pt x="48079" y="555215"/>
                  </a:cubicBezTo>
                  <a:cubicBezTo>
                    <a:pt x="45045" y="560525"/>
                    <a:pt x="39584" y="584435"/>
                    <a:pt x="38554" y="588553"/>
                  </a:cubicBezTo>
                  <a:cubicBezTo>
                    <a:pt x="40142" y="593315"/>
                    <a:pt x="41278" y="598253"/>
                    <a:pt x="43317" y="602840"/>
                  </a:cubicBezTo>
                  <a:cubicBezTo>
                    <a:pt x="52773" y="624115"/>
                    <a:pt x="57461" y="633629"/>
                    <a:pt x="71892" y="650465"/>
                  </a:cubicBezTo>
                  <a:cubicBezTo>
                    <a:pt x="76275" y="655579"/>
                    <a:pt x="80698" y="660838"/>
                    <a:pt x="86179" y="664753"/>
                  </a:cubicBezTo>
                  <a:cubicBezTo>
                    <a:pt x="96479" y="672110"/>
                    <a:pt x="107856" y="675154"/>
                    <a:pt x="119517" y="679040"/>
                  </a:cubicBezTo>
                  <a:cubicBezTo>
                    <a:pt x="156029" y="677453"/>
                    <a:pt x="192600" y="676882"/>
                    <a:pt x="229054" y="674278"/>
                  </a:cubicBezTo>
                  <a:cubicBezTo>
                    <a:pt x="237128" y="673701"/>
                    <a:pt x="245470" y="672803"/>
                    <a:pt x="252867" y="669515"/>
                  </a:cubicBezTo>
                  <a:cubicBezTo>
                    <a:pt x="260120" y="666291"/>
                    <a:pt x="265458" y="659842"/>
                    <a:pt x="271917" y="655228"/>
                  </a:cubicBezTo>
                  <a:cubicBezTo>
                    <a:pt x="288074" y="643687"/>
                    <a:pt x="282797" y="646839"/>
                    <a:pt x="300492" y="640940"/>
                  </a:cubicBezTo>
                  <a:lnTo>
                    <a:pt x="333829" y="650465"/>
                  </a:lnTo>
                  <a:cubicBezTo>
                    <a:pt x="338638" y="651908"/>
                    <a:pt x="344154" y="652146"/>
                    <a:pt x="348117" y="655228"/>
                  </a:cubicBezTo>
                  <a:cubicBezTo>
                    <a:pt x="358750" y="663498"/>
                    <a:pt x="370668" y="671755"/>
                    <a:pt x="376692" y="683803"/>
                  </a:cubicBezTo>
                  <a:cubicBezTo>
                    <a:pt x="388777" y="707972"/>
                    <a:pt x="382279" y="696946"/>
                    <a:pt x="395742" y="717140"/>
                  </a:cubicBezTo>
                  <a:cubicBezTo>
                    <a:pt x="397329" y="721903"/>
                    <a:pt x="399125" y="726601"/>
                    <a:pt x="400504" y="731428"/>
                  </a:cubicBezTo>
                  <a:cubicBezTo>
                    <a:pt x="402302" y="737722"/>
                    <a:pt x="401178" y="745367"/>
                    <a:pt x="405267" y="750478"/>
                  </a:cubicBezTo>
                  <a:cubicBezTo>
                    <a:pt x="408403" y="754398"/>
                    <a:pt x="414792" y="753653"/>
                    <a:pt x="419554" y="755240"/>
                  </a:cubicBezTo>
                  <a:cubicBezTo>
                    <a:pt x="425904" y="752065"/>
                    <a:pt x="431956" y="748208"/>
                    <a:pt x="438604" y="745715"/>
                  </a:cubicBezTo>
                  <a:cubicBezTo>
                    <a:pt x="444733" y="743417"/>
                    <a:pt x="451360" y="742751"/>
                    <a:pt x="457654" y="740953"/>
                  </a:cubicBezTo>
                  <a:cubicBezTo>
                    <a:pt x="462481" y="739574"/>
                    <a:pt x="467179" y="737778"/>
                    <a:pt x="471942" y="736190"/>
                  </a:cubicBezTo>
                  <a:cubicBezTo>
                    <a:pt x="497342" y="737778"/>
                    <a:pt x="531850" y="760504"/>
                    <a:pt x="548142" y="740953"/>
                  </a:cubicBezTo>
                  <a:cubicBezTo>
                    <a:pt x="564089" y="721816"/>
                    <a:pt x="555949" y="653796"/>
                    <a:pt x="529092" y="631415"/>
                  </a:cubicBezTo>
                  <a:cubicBezTo>
                    <a:pt x="525235" y="628201"/>
                    <a:pt x="519567" y="628240"/>
                    <a:pt x="514804" y="626653"/>
                  </a:cubicBezTo>
                  <a:cubicBezTo>
                    <a:pt x="505002" y="597244"/>
                    <a:pt x="516875" y="627377"/>
                    <a:pt x="490992" y="588553"/>
                  </a:cubicBezTo>
                  <a:cubicBezTo>
                    <a:pt x="487054" y="582646"/>
                    <a:pt x="484642" y="575853"/>
                    <a:pt x="481467" y="569503"/>
                  </a:cubicBezTo>
                  <a:cubicBezTo>
                    <a:pt x="483054" y="558390"/>
                    <a:pt x="481670" y="546423"/>
                    <a:pt x="486229" y="536165"/>
                  </a:cubicBezTo>
                  <a:cubicBezTo>
                    <a:pt x="488486" y="531088"/>
                    <a:pt x="509301" y="522107"/>
                    <a:pt x="514804" y="521878"/>
                  </a:cubicBezTo>
                  <a:cubicBezTo>
                    <a:pt x="548113" y="520490"/>
                    <a:pt x="594180" y="526640"/>
                    <a:pt x="624342" y="51711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00333" y="3926416"/>
              <a:ext cx="32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smtClean="0">
                  <a:latin typeface="Calibri"/>
                </a:rPr>
                <a:t>Ω</a:t>
              </a:r>
              <a:endParaRPr lang="en-US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74341" y="4187825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smtClean="0">
                  <a:latin typeface="Calibri"/>
                </a:rPr>
                <a:t>x</a:t>
              </a:r>
              <a:r>
                <a:rPr lang="en-US" sz="1800" i="1" baseline="-25000" smtClean="0">
                  <a:latin typeface="Calibri"/>
                </a:rPr>
                <a:t>4</a:t>
              </a:r>
              <a:r>
                <a:rPr lang="en-US" sz="1800" smtClean="0">
                  <a:latin typeface="Calibri"/>
                </a:rPr>
                <a:t>?</a:t>
              </a:r>
              <a:endParaRPr lang="en-US" sz="18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3318915"/>
            <a:ext cx="3822700" cy="8981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1" y="2849016"/>
            <a:ext cx="4726507" cy="32596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299" y="2434165"/>
            <a:ext cx="452967" cy="50329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71" y="4256636"/>
            <a:ext cx="4656668" cy="303696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104343" y="2524127"/>
            <a:ext cx="3589866" cy="3547533"/>
            <a:chOff x="5104343" y="2524127"/>
            <a:chExt cx="3589866" cy="354753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104343" y="2524127"/>
              <a:ext cx="3589866" cy="3547533"/>
              <a:chOff x="5104343" y="2524127"/>
              <a:chExt cx="3589866" cy="3547533"/>
            </a:xfrm>
          </p:grpSpPr>
          <p:grpSp>
            <p:nvGrpSpPr>
              <p:cNvPr id="308" name="Group 307"/>
              <p:cNvGrpSpPr/>
              <p:nvPr/>
            </p:nvGrpSpPr>
            <p:grpSpPr>
              <a:xfrm>
                <a:off x="5104343" y="2524127"/>
                <a:ext cx="3589866" cy="3496734"/>
                <a:chOff x="5104343" y="2524127"/>
                <a:chExt cx="3589866" cy="3496734"/>
              </a:xfrm>
            </p:grpSpPr>
            <p:grpSp>
              <p:nvGrpSpPr>
                <p:cNvPr id="315" name="Group 314"/>
                <p:cNvGrpSpPr/>
                <p:nvPr/>
              </p:nvGrpSpPr>
              <p:grpSpPr>
                <a:xfrm>
                  <a:off x="5434542" y="44121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7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6" name="Group 315"/>
                <p:cNvGrpSpPr/>
                <p:nvPr/>
              </p:nvGrpSpPr>
              <p:grpSpPr>
                <a:xfrm>
                  <a:off x="6873875" y="42343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74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7" name="Group 316"/>
                <p:cNvGrpSpPr/>
                <p:nvPr/>
              </p:nvGrpSpPr>
              <p:grpSpPr>
                <a:xfrm>
                  <a:off x="7263343" y="3243793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72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8" name="Group 317"/>
                <p:cNvGrpSpPr/>
                <p:nvPr/>
              </p:nvGrpSpPr>
              <p:grpSpPr>
                <a:xfrm>
                  <a:off x="5180543" y="25749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70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5104343" y="3709460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8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5840943" y="3777193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7779809" y="46069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4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7305676" y="44799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2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6975476" y="4903261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0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4" name="Group 323"/>
                <p:cNvGrpSpPr/>
                <p:nvPr/>
              </p:nvGrpSpPr>
              <p:grpSpPr>
                <a:xfrm>
                  <a:off x="7593542" y="2845860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8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5" name="Group 324"/>
                <p:cNvGrpSpPr/>
                <p:nvPr/>
              </p:nvGrpSpPr>
              <p:grpSpPr>
                <a:xfrm>
                  <a:off x="7077076" y="27611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6" name="Group 325"/>
                <p:cNvGrpSpPr/>
                <p:nvPr/>
              </p:nvGrpSpPr>
              <p:grpSpPr>
                <a:xfrm>
                  <a:off x="6365875" y="50895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4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7" name="Group 326"/>
                <p:cNvGrpSpPr/>
                <p:nvPr/>
              </p:nvGrpSpPr>
              <p:grpSpPr>
                <a:xfrm>
                  <a:off x="7449609" y="5106461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2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8" name="Group 327"/>
                <p:cNvGrpSpPr/>
                <p:nvPr/>
              </p:nvGrpSpPr>
              <p:grpSpPr>
                <a:xfrm>
                  <a:off x="6772276" y="3760260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0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9" name="Group 328"/>
                <p:cNvGrpSpPr/>
                <p:nvPr/>
              </p:nvGrpSpPr>
              <p:grpSpPr>
                <a:xfrm>
                  <a:off x="6247343" y="29897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8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0" name="Group 329"/>
                <p:cNvGrpSpPr/>
                <p:nvPr/>
              </p:nvGrpSpPr>
              <p:grpSpPr>
                <a:xfrm>
                  <a:off x="7618942" y="37687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1" name="Group 330"/>
                <p:cNvGrpSpPr/>
                <p:nvPr/>
              </p:nvGrpSpPr>
              <p:grpSpPr>
                <a:xfrm>
                  <a:off x="6306609" y="35739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4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2" name="Group 331"/>
                <p:cNvGrpSpPr/>
                <p:nvPr/>
              </p:nvGrpSpPr>
              <p:grpSpPr>
                <a:xfrm>
                  <a:off x="6755343" y="3192993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2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3" name="Group 332"/>
                <p:cNvGrpSpPr/>
                <p:nvPr/>
              </p:nvGrpSpPr>
              <p:grpSpPr>
                <a:xfrm>
                  <a:off x="5231342" y="31337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0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4" name="Group 333"/>
                <p:cNvGrpSpPr/>
                <p:nvPr/>
              </p:nvGrpSpPr>
              <p:grpSpPr>
                <a:xfrm>
                  <a:off x="6433609" y="25241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38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5" name="Group 334"/>
                <p:cNvGrpSpPr/>
                <p:nvPr/>
              </p:nvGrpSpPr>
              <p:grpSpPr>
                <a:xfrm>
                  <a:off x="5773209" y="2557993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3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09" name="Group 308"/>
              <p:cNvGrpSpPr/>
              <p:nvPr/>
            </p:nvGrpSpPr>
            <p:grpSpPr>
              <a:xfrm>
                <a:off x="6374342" y="4319061"/>
                <a:ext cx="914400" cy="914400"/>
                <a:chOff x="1014942" y="4818592"/>
                <a:chExt cx="914400" cy="914400"/>
              </a:xfrm>
            </p:grpSpPr>
            <p:sp>
              <p:nvSpPr>
                <p:cNvPr id="313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313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0" name="Group 309"/>
              <p:cNvGrpSpPr/>
              <p:nvPr/>
            </p:nvGrpSpPr>
            <p:grpSpPr>
              <a:xfrm>
                <a:off x="5840941" y="5157260"/>
                <a:ext cx="914400" cy="914400"/>
                <a:chOff x="1014942" y="4818592"/>
                <a:chExt cx="914400" cy="914400"/>
              </a:xfrm>
            </p:grpSpPr>
            <p:sp>
              <p:nvSpPr>
                <p:cNvPr id="311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5" name="Group 304"/>
            <p:cNvGrpSpPr/>
            <p:nvPr/>
          </p:nvGrpSpPr>
          <p:grpSpPr>
            <a:xfrm>
              <a:off x="7762875" y="3294593"/>
              <a:ext cx="914400" cy="914400"/>
              <a:chOff x="1014942" y="4818592"/>
              <a:chExt cx="914400" cy="914400"/>
            </a:xfrm>
          </p:grpSpPr>
          <p:sp>
            <p:nvSpPr>
              <p:cNvPr id="306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for 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" y="1159933"/>
            <a:ext cx="7772400" cy="2870200"/>
          </a:xfrm>
        </p:spPr>
        <p:txBody>
          <a:bodyPr/>
          <a:lstStyle/>
          <a:p>
            <a:r>
              <a:rPr lang="en-US" sz="1600" dirty="0" smtClean="0"/>
              <a:t>Classic algorithm</a:t>
            </a:r>
          </a:p>
          <a:p>
            <a:pPr lvl="1"/>
            <a:r>
              <a:rPr lang="en-US" sz="1600" dirty="0"/>
              <a:t>Throw a point, check if disk overlaps, keep/reject</a:t>
            </a:r>
            <a:endParaRPr lang="en-US" sz="1600" dirty="0" smtClean="0"/>
          </a:p>
          <a:p>
            <a:pPr lvl="1"/>
            <a:r>
              <a:rPr lang="en-US" sz="1600" dirty="0"/>
              <a:t>F</a:t>
            </a:r>
            <a:r>
              <a:rPr lang="en-US" sz="1600" dirty="0" smtClean="0"/>
              <a:t>ast at first, but </a:t>
            </a:r>
            <a:r>
              <a:rPr lang="en-US" sz="1600" dirty="0" smtClean="0"/>
              <a:t>slows as </a:t>
            </a:r>
            <a:r>
              <a:rPr lang="en-US" sz="1600" dirty="0" smtClean="0"/>
              <a:t>uncovered area </a:t>
            </a:r>
            <a:r>
              <a:rPr lang="en-US" sz="1600" dirty="0" smtClean="0"/>
              <a:t>decreases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Can’t get maximal.</a:t>
            </a:r>
          </a:p>
          <a:p>
            <a:pPr lvl="7"/>
            <a:endParaRPr lang="en-US" sz="1200" dirty="0" smtClean="0"/>
          </a:p>
          <a:p>
            <a:pPr lvl="8"/>
            <a:endParaRPr lang="en-US" sz="1200" dirty="0" smtClean="0"/>
          </a:p>
          <a:p>
            <a:pPr lvl="5"/>
            <a:endParaRPr lang="en-US" sz="1200" dirty="0"/>
          </a:p>
          <a:p>
            <a:pPr lvl="4"/>
            <a:endParaRPr lang="en-US" sz="1200" dirty="0" smtClean="0"/>
          </a:p>
          <a:p>
            <a:pPr marL="171450" indent="0">
              <a:buNone/>
            </a:pPr>
            <a:endParaRPr lang="en-US" sz="1600" dirty="0"/>
          </a:p>
          <a:p>
            <a:pPr marL="17145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0" y="2311400"/>
            <a:ext cx="2946400" cy="1689100"/>
          </a:xfrm>
          <a:prstGeom prst="rect">
            <a:avLst/>
          </a:prstGeom>
        </p:spPr>
      </p:pic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584200" y="3920071"/>
            <a:ext cx="7131049" cy="9398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endParaRPr lang="en-US" sz="1600" dirty="0" smtClean="0"/>
          </a:p>
          <a:p>
            <a:r>
              <a:rPr lang="en-US" sz="1600" dirty="0" smtClean="0"/>
              <a:t>Speedup by targeting just the uncovered area</a:t>
            </a:r>
          </a:p>
          <a:p>
            <a:pPr lvl="1"/>
            <a:r>
              <a:rPr lang="en-US" sz="1400" dirty="0" smtClean="0"/>
              <a:t>Polygons </a:t>
            </a:r>
            <a:r>
              <a:rPr lang="en-US" sz="1400" dirty="0" err="1" smtClean="0"/>
              <a:t>Ebeida</a:t>
            </a:r>
            <a:r>
              <a:rPr lang="en-US" sz="1400" dirty="0" smtClean="0"/>
              <a:t> et al. SIGGAPH 2011</a:t>
            </a:r>
          </a:p>
          <a:p>
            <a:pPr lvl="1"/>
            <a:r>
              <a:rPr lang="en-US" sz="1400" dirty="0" err="1" smtClean="0"/>
              <a:t>Quadtrees</a:t>
            </a:r>
            <a:r>
              <a:rPr lang="en-US" sz="1400" dirty="0" smtClean="0"/>
              <a:t> </a:t>
            </a:r>
            <a:r>
              <a:rPr lang="en-US" sz="1400" dirty="0" smtClean="0"/>
              <a:t>to approximate the uncovered area</a:t>
            </a:r>
          </a:p>
          <a:p>
            <a:pPr lvl="2"/>
            <a:r>
              <a:rPr lang="en-US" sz="1200" dirty="0" smtClean="0"/>
              <a:t>Discard covered squares</a:t>
            </a:r>
          </a:p>
          <a:p>
            <a:pPr lvl="2"/>
            <a:r>
              <a:rPr lang="en-US" sz="1200" dirty="0" smtClean="0"/>
              <a:t>Uncovered squares: a sample is always acceptable</a:t>
            </a:r>
          </a:p>
          <a:p>
            <a:pPr lvl="2"/>
            <a:r>
              <a:rPr lang="en-US" sz="1200" dirty="0" smtClean="0"/>
              <a:t>Partially covered squares: may need to refine</a:t>
            </a:r>
          </a:p>
          <a:p>
            <a:pPr lvl="1"/>
            <a:endParaRPr lang="en-US" sz="1400" dirty="0"/>
          </a:p>
        </p:txBody>
      </p: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5727876" y="4006806"/>
            <a:ext cx="2402605" cy="2739834"/>
            <a:chOff x="148393" y="1489266"/>
            <a:chExt cx="1496547" cy="1706602"/>
          </a:xfrm>
        </p:grpSpPr>
        <p:grpSp>
          <p:nvGrpSpPr>
            <p:cNvPr id="65" name="Group 64"/>
            <p:cNvGrpSpPr/>
            <p:nvPr/>
          </p:nvGrpSpPr>
          <p:grpSpPr>
            <a:xfrm>
              <a:off x="730540" y="2281468"/>
              <a:ext cx="914400" cy="914400"/>
              <a:chOff x="563098" y="4830802"/>
              <a:chExt cx="914400" cy="914400"/>
            </a:xfrm>
          </p:grpSpPr>
          <p:sp>
            <p:nvSpPr>
              <p:cNvPr id="136" name="Flowchart: Connector 9"/>
              <p:cNvSpPr/>
              <p:nvPr/>
            </p:nvSpPr>
            <p:spPr>
              <a:xfrm>
                <a:off x="563098" y="483080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1015726" y="528343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48393" y="1489266"/>
              <a:ext cx="914400" cy="914400"/>
              <a:chOff x="1014942" y="4818592"/>
              <a:chExt cx="914400" cy="914400"/>
            </a:xfrm>
          </p:grpSpPr>
          <p:sp>
            <p:nvSpPr>
              <p:cNvPr id="134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647925" y="1788772"/>
              <a:ext cx="9144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>
              <a:off x="644750" y="1788773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>
              <a:off x="644750" y="22459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0" name="Rectangle 69"/>
            <p:cNvSpPr>
              <a:spLocks noChangeAspect="1"/>
            </p:cNvSpPr>
            <p:nvPr/>
          </p:nvSpPr>
          <p:spPr>
            <a:xfrm>
              <a:off x="1101951" y="2245973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1" name="Rectangle 70"/>
            <p:cNvSpPr>
              <a:spLocks noChangeAspect="1"/>
            </p:cNvSpPr>
            <p:nvPr/>
          </p:nvSpPr>
          <p:spPr>
            <a:xfrm>
              <a:off x="873350" y="20173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2" name="Rectangle 71"/>
            <p:cNvSpPr>
              <a:spLocks noChangeAspect="1"/>
            </p:cNvSpPr>
            <p:nvPr/>
          </p:nvSpPr>
          <p:spPr>
            <a:xfrm>
              <a:off x="873350" y="17887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>
              <a:off x="987650" y="1789831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4" name="Rectangle 73"/>
            <p:cNvSpPr>
              <a:spLocks noChangeAspect="1"/>
            </p:cNvSpPr>
            <p:nvPr/>
          </p:nvSpPr>
          <p:spPr>
            <a:xfrm>
              <a:off x="1330550" y="24745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1101950" y="22459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873350" y="24745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987650" y="213167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873350" y="190413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9" name="Rectangle 78"/>
            <p:cNvSpPr>
              <a:spLocks noChangeAspect="1"/>
            </p:cNvSpPr>
            <p:nvPr/>
          </p:nvSpPr>
          <p:spPr>
            <a:xfrm>
              <a:off x="873350" y="2017373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0" name="Rectangle 79"/>
            <p:cNvSpPr>
              <a:spLocks noChangeAspect="1"/>
            </p:cNvSpPr>
            <p:nvPr/>
          </p:nvSpPr>
          <p:spPr>
            <a:xfrm>
              <a:off x="873350" y="21327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1" name="Rectangle 80"/>
            <p:cNvSpPr>
              <a:spLocks noChangeAspect="1"/>
            </p:cNvSpPr>
            <p:nvPr/>
          </p:nvSpPr>
          <p:spPr>
            <a:xfrm>
              <a:off x="930500" y="21898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644750" y="1788773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647925" y="22459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4" name="Rectangle 83"/>
            <p:cNvSpPr>
              <a:spLocks noChangeAspect="1"/>
            </p:cNvSpPr>
            <p:nvPr/>
          </p:nvSpPr>
          <p:spPr>
            <a:xfrm>
              <a:off x="762225" y="2247031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647925" y="236133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105125" y="22459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7" name="Rectangle 86"/>
            <p:cNvSpPr>
              <a:spLocks noChangeAspect="1"/>
            </p:cNvSpPr>
            <p:nvPr/>
          </p:nvSpPr>
          <p:spPr>
            <a:xfrm>
              <a:off x="1219425" y="2247031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105125" y="236133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873350" y="2249147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0" name="Rectangle 89"/>
            <p:cNvSpPr>
              <a:spLocks noChangeAspect="1"/>
            </p:cNvSpPr>
            <p:nvPr/>
          </p:nvSpPr>
          <p:spPr>
            <a:xfrm>
              <a:off x="987650" y="2250206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873350" y="2364507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647925" y="2477747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3" name="Rectangle 92"/>
            <p:cNvSpPr>
              <a:spLocks noChangeAspect="1"/>
            </p:cNvSpPr>
            <p:nvPr/>
          </p:nvSpPr>
          <p:spPr>
            <a:xfrm>
              <a:off x="762225" y="2478806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647925" y="2593107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1333725" y="2245972"/>
              <a:ext cx="2286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448025" y="2247031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7" name="Rectangle 96"/>
            <p:cNvSpPr>
              <a:spLocks noChangeAspect="1"/>
            </p:cNvSpPr>
            <p:nvPr/>
          </p:nvSpPr>
          <p:spPr>
            <a:xfrm>
              <a:off x="1333725" y="2361332"/>
              <a:ext cx="1143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987650" y="22470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44800" y="23041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0" name="Rectangle 99"/>
            <p:cNvSpPr>
              <a:spLocks noChangeAspect="1"/>
            </p:cNvSpPr>
            <p:nvPr/>
          </p:nvSpPr>
          <p:spPr>
            <a:xfrm>
              <a:off x="876525" y="22470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1" name="Rectangle 100"/>
            <p:cNvSpPr>
              <a:spLocks noChangeAspect="1"/>
            </p:cNvSpPr>
            <p:nvPr/>
          </p:nvSpPr>
          <p:spPr>
            <a:xfrm>
              <a:off x="933675" y="23041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2" name="Rectangle 101"/>
            <p:cNvSpPr>
              <a:spLocks noChangeAspect="1"/>
            </p:cNvSpPr>
            <p:nvPr/>
          </p:nvSpPr>
          <p:spPr>
            <a:xfrm>
              <a:off x="762225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3" name="Rectangle 102"/>
            <p:cNvSpPr>
              <a:spLocks noChangeAspect="1"/>
            </p:cNvSpPr>
            <p:nvPr/>
          </p:nvSpPr>
          <p:spPr>
            <a:xfrm>
              <a:off x="819375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4" name="Rectangle 103"/>
            <p:cNvSpPr>
              <a:spLocks noChangeAspect="1"/>
            </p:cNvSpPr>
            <p:nvPr/>
          </p:nvSpPr>
          <p:spPr>
            <a:xfrm>
              <a:off x="647925" y="24756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5" name="Rectangle 104"/>
            <p:cNvSpPr>
              <a:spLocks noChangeAspect="1"/>
            </p:cNvSpPr>
            <p:nvPr/>
          </p:nvSpPr>
          <p:spPr>
            <a:xfrm>
              <a:off x="705075" y="25327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6" name="Rectangle 105"/>
            <p:cNvSpPr>
              <a:spLocks noChangeAspect="1"/>
            </p:cNvSpPr>
            <p:nvPr/>
          </p:nvSpPr>
          <p:spPr>
            <a:xfrm>
              <a:off x="647925" y="25899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7" name="Rectangle 106"/>
            <p:cNvSpPr>
              <a:spLocks noChangeAspect="1"/>
            </p:cNvSpPr>
            <p:nvPr/>
          </p:nvSpPr>
          <p:spPr>
            <a:xfrm>
              <a:off x="705075" y="26470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8" name="Rectangle 107"/>
            <p:cNvSpPr>
              <a:spLocks noChangeAspect="1"/>
            </p:cNvSpPr>
            <p:nvPr/>
          </p:nvSpPr>
          <p:spPr>
            <a:xfrm>
              <a:off x="647925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9" name="Rectangle 108"/>
            <p:cNvSpPr>
              <a:spLocks noChangeAspect="1"/>
            </p:cNvSpPr>
            <p:nvPr/>
          </p:nvSpPr>
          <p:spPr>
            <a:xfrm>
              <a:off x="705075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0" name="Rectangle 109"/>
            <p:cNvSpPr>
              <a:spLocks noChangeAspect="1"/>
            </p:cNvSpPr>
            <p:nvPr/>
          </p:nvSpPr>
          <p:spPr>
            <a:xfrm>
              <a:off x="762225" y="24756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1" name="Rectangle 110"/>
            <p:cNvSpPr>
              <a:spLocks noChangeAspect="1"/>
            </p:cNvSpPr>
            <p:nvPr/>
          </p:nvSpPr>
          <p:spPr>
            <a:xfrm>
              <a:off x="819375" y="25327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2" name="Rectangle 111"/>
            <p:cNvSpPr>
              <a:spLocks noChangeAspect="1"/>
            </p:cNvSpPr>
            <p:nvPr/>
          </p:nvSpPr>
          <p:spPr>
            <a:xfrm>
              <a:off x="873350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3" name="Rectangle 112"/>
            <p:cNvSpPr>
              <a:spLocks noChangeAspect="1"/>
            </p:cNvSpPr>
            <p:nvPr/>
          </p:nvSpPr>
          <p:spPr>
            <a:xfrm>
              <a:off x="930500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4" name="Rectangle 113"/>
            <p:cNvSpPr>
              <a:spLocks noChangeAspect="1"/>
            </p:cNvSpPr>
            <p:nvPr/>
          </p:nvSpPr>
          <p:spPr>
            <a:xfrm>
              <a:off x="762225" y="22470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819375" y="23041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6" name="Rectangle 115"/>
            <p:cNvSpPr>
              <a:spLocks noChangeAspect="1"/>
            </p:cNvSpPr>
            <p:nvPr/>
          </p:nvSpPr>
          <p:spPr>
            <a:xfrm>
              <a:off x="987650" y="212955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44800" y="218670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987650" y="20184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44800" y="20755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0" name="Rectangle 119"/>
            <p:cNvSpPr>
              <a:spLocks noChangeAspect="1"/>
            </p:cNvSpPr>
            <p:nvPr/>
          </p:nvSpPr>
          <p:spPr>
            <a:xfrm>
              <a:off x="987650" y="19041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1" name="Rectangle 120"/>
            <p:cNvSpPr>
              <a:spLocks noChangeAspect="1"/>
            </p:cNvSpPr>
            <p:nvPr/>
          </p:nvSpPr>
          <p:spPr>
            <a:xfrm>
              <a:off x="1044800" y="19612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2" name="Rectangle 121"/>
            <p:cNvSpPr>
              <a:spLocks noChangeAspect="1"/>
            </p:cNvSpPr>
            <p:nvPr/>
          </p:nvSpPr>
          <p:spPr>
            <a:xfrm>
              <a:off x="987650" y="179300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3" name="Rectangle 122"/>
            <p:cNvSpPr>
              <a:spLocks noChangeAspect="1"/>
            </p:cNvSpPr>
            <p:nvPr/>
          </p:nvSpPr>
          <p:spPr>
            <a:xfrm>
              <a:off x="1044800" y="185015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4" name="Rectangle 123"/>
            <p:cNvSpPr>
              <a:spLocks noChangeAspect="1"/>
            </p:cNvSpPr>
            <p:nvPr/>
          </p:nvSpPr>
          <p:spPr>
            <a:xfrm>
              <a:off x="1101950" y="224385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5" name="Rectangle 124"/>
            <p:cNvSpPr>
              <a:spLocks noChangeAspect="1"/>
            </p:cNvSpPr>
            <p:nvPr/>
          </p:nvSpPr>
          <p:spPr>
            <a:xfrm>
              <a:off x="1159100" y="230100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6" name="Rectangle 125"/>
            <p:cNvSpPr>
              <a:spLocks noChangeAspect="1"/>
            </p:cNvSpPr>
            <p:nvPr/>
          </p:nvSpPr>
          <p:spPr>
            <a:xfrm>
              <a:off x="1216250" y="224385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7" name="Rectangle 126"/>
            <p:cNvSpPr>
              <a:spLocks noChangeAspect="1"/>
            </p:cNvSpPr>
            <p:nvPr/>
          </p:nvSpPr>
          <p:spPr>
            <a:xfrm>
              <a:off x="1273400" y="2301006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8" name="Rectangle 127"/>
            <p:cNvSpPr>
              <a:spLocks noChangeAspect="1"/>
            </p:cNvSpPr>
            <p:nvPr/>
          </p:nvSpPr>
          <p:spPr>
            <a:xfrm>
              <a:off x="1448025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9" name="Rectangle 128"/>
            <p:cNvSpPr>
              <a:spLocks noChangeAspect="1"/>
            </p:cNvSpPr>
            <p:nvPr/>
          </p:nvSpPr>
          <p:spPr>
            <a:xfrm>
              <a:off x="1505175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1333725" y="22470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1390875" y="23041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1333725" y="236133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1390875" y="2418481"/>
              <a:ext cx="57150" cy="57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pic>
        <p:nvPicPr>
          <p:cNvPr id="138" name="Picture 1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5" y="5735397"/>
            <a:ext cx="3822700" cy="898104"/>
          </a:xfrm>
          <a:prstGeom prst="rect">
            <a:avLst/>
          </a:prstGeom>
        </p:spPr>
      </p:pic>
      <p:pic>
        <p:nvPicPr>
          <p:cNvPr id="139" name="Picture 138" descr="polyg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620" y="1041213"/>
            <a:ext cx="1828800" cy="1940560"/>
          </a:xfrm>
          <a:prstGeom prst="rect">
            <a:avLst/>
          </a:prstGeom>
        </p:spPr>
      </p:pic>
      <p:grpSp>
        <p:nvGrpSpPr>
          <p:cNvPr id="140" name="Group 139"/>
          <p:cNvGrpSpPr/>
          <p:nvPr/>
        </p:nvGrpSpPr>
        <p:grpSpPr>
          <a:xfrm>
            <a:off x="6762652" y="295924"/>
            <a:ext cx="1902348" cy="2343150"/>
            <a:chOff x="6699250" y="1371600"/>
            <a:chExt cx="1902348" cy="2343150"/>
          </a:xfrm>
        </p:grpSpPr>
        <p:sp>
          <p:nvSpPr>
            <p:cNvPr id="141" name="Freeform 140"/>
            <p:cNvSpPr/>
            <p:nvPr/>
          </p:nvSpPr>
          <p:spPr>
            <a:xfrm>
              <a:off x="6699250" y="2425700"/>
              <a:ext cx="920750" cy="1289050"/>
            </a:xfrm>
            <a:custGeom>
              <a:avLst/>
              <a:gdLst>
                <a:gd name="connsiteX0" fmla="*/ 952500 w 952500"/>
                <a:gd name="connsiteY0" fmla="*/ 1289050 h 1289050"/>
                <a:gd name="connsiteX1" fmla="*/ 933450 w 952500"/>
                <a:gd name="connsiteY1" fmla="*/ 0 h 1289050"/>
                <a:gd name="connsiteX2" fmla="*/ 787400 w 952500"/>
                <a:gd name="connsiteY2" fmla="*/ 6350 h 1289050"/>
                <a:gd name="connsiteX3" fmla="*/ 0 w 952500"/>
                <a:gd name="connsiteY3" fmla="*/ 762000 h 1289050"/>
                <a:gd name="connsiteX4" fmla="*/ 647700 w 952500"/>
                <a:gd name="connsiteY4" fmla="*/ 1276350 h 1289050"/>
                <a:gd name="connsiteX5" fmla="*/ 952500 w 952500"/>
                <a:gd name="connsiteY5" fmla="*/ 1289050 h 128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0" h="1289050">
                  <a:moveTo>
                    <a:pt x="952500" y="1289050"/>
                  </a:moveTo>
                  <a:lnTo>
                    <a:pt x="933450" y="0"/>
                  </a:lnTo>
                  <a:lnTo>
                    <a:pt x="787400" y="6350"/>
                  </a:lnTo>
                  <a:lnTo>
                    <a:pt x="0" y="762000"/>
                  </a:lnTo>
                  <a:lnTo>
                    <a:pt x="647700" y="1276350"/>
                  </a:lnTo>
                  <a:lnTo>
                    <a:pt x="952500" y="128905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961718" y="1371600"/>
              <a:ext cx="1639880" cy="646331"/>
            </a:xfrm>
            <a:prstGeom prst="rect">
              <a:avLst/>
            </a:prstGeom>
            <a:solidFill>
              <a:srgbClr val="25B41E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tx2"/>
                  </a:solidFill>
                </a:rPr>
                <a:t>polygonal outer</a:t>
              </a:r>
              <a:br>
                <a:rPr lang="en-US" sz="1800" dirty="0" smtClean="0">
                  <a:solidFill>
                    <a:schemeClr val="tx2"/>
                  </a:solidFill>
                </a:rPr>
              </a:br>
              <a:r>
                <a:rPr lang="en-US" sz="1800" dirty="0" smtClean="0">
                  <a:solidFill>
                    <a:schemeClr val="tx2"/>
                  </a:solidFill>
                </a:rPr>
                <a:t>approximation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cxnSp>
          <p:nvCxnSpPr>
            <p:cNvPr id="143" name="Straight Arrow Connector 142"/>
            <p:cNvCxnSpPr/>
            <p:nvPr/>
          </p:nvCxnSpPr>
          <p:spPr bwMode="auto">
            <a:xfrm flipH="1">
              <a:off x="7035800" y="2032000"/>
              <a:ext cx="292100" cy="863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4" name="Group 143"/>
          <p:cNvGrpSpPr/>
          <p:nvPr/>
        </p:nvGrpSpPr>
        <p:grpSpPr>
          <a:xfrm>
            <a:off x="6756302" y="1343674"/>
            <a:ext cx="2113232" cy="2071132"/>
            <a:chOff x="6692900" y="2419350"/>
            <a:chExt cx="2113232" cy="2071132"/>
          </a:xfrm>
        </p:grpSpPr>
        <p:sp>
          <p:nvSpPr>
            <p:cNvPr id="145" name="TextBox 144"/>
            <p:cNvSpPr txBox="1"/>
            <p:nvPr/>
          </p:nvSpPr>
          <p:spPr>
            <a:xfrm>
              <a:off x="6974418" y="4121150"/>
              <a:ext cx="1831714" cy="369332"/>
            </a:xfrm>
            <a:prstGeom prst="rect">
              <a:avLst/>
            </a:prstGeom>
            <a:solidFill>
              <a:srgbClr val="25B41E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FF00"/>
                  </a:solidFill>
                </a:rPr>
                <a:t>uncovered </a:t>
              </a:r>
              <a:r>
                <a:rPr lang="en-US" sz="1800" dirty="0" err="1" smtClean="0">
                  <a:solidFill>
                    <a:srgbClr val="FFFF00"/>
                  </a:solidFill>
                </a:rPr>
                <a:t>arcgon</a:t>
              </a:r>
              <a:endParaRPr lang="en-US" sz="1800" dirty="0">
                <a:solidFill>
                  <a:srgbClr val="FFFF00"/>
                </a:solidFill>
              </a:endParaRP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6692900" y="2419350"/>
              <a:ext cx="920750" cy="1282700"/>
            </a:xfrm>
            <a:custGeom>
              <a:avLst/>
              <a:gdLst>
                <a:gd name="connsiteX0" fmla="*/ 920750 w 920750"/>
                <a:gd name="connsiteY0" fmla="*/ 1282700 h 1282700"/>
                <a:gd name="connsiteX1" fmla="*/ 825500 w 920750"/>
                <a:gd name="connsiteY1" fmla="*/ 958850 h 1282700"/>
                <a:gd name="connsiteX2" fmla="*/ 793750 w 920750"/>
                <a:gd name="connsiteY2" fmla="*/ 654050 h 1282700"/>
                <a:gd name="connsiteX3" fmla="*/ 831850 w 920750"/>
                <a:gd name="connsiteY3" fmla="*/ 228600 h 1282700"/>
                <a:gd name="connsiteX4" fmla="*/ 908050 w 920750"/>
                <a:gd name="connsiteY4" fmla="*/ 6350 h 1282700"/>
                <a:gd name="connsiteX5" fmla="*/ 781050 w 920750"/>
                <a:gd name="connsiteY5" fmla="*/ 0 h 1282700"/>
                <a:gd name="connsiteX6" fmla="*/ 723900 w 920750"/>
                <a:gd name="connsiteY6" fmla="*/ 152400 h 1282700"/>
                <a:gd name="connsiteX7" fmla="*/ 584200 w 920750"/>
                <a:gd name="connsiteY7" fmla="*/ 342900 h 1282700"/>
                <a:gd name="connsiteX8" fmla="*/ 355600 w 920750"/>
                <a:gd name="connsiteY8" fmla="*/ 546100 h 1282700"/>
                <a:gd name="connsiteX9" fmla="*/ 133350 w 920750"/>
                <a:gd name="connsiteY9" fmla="*/ 698500 h 1282700"/>
                <a:gd name="connsiteX10" fmla="*/ 0 w 920750"/>
                <a:gd name="connsiteY10" fmla="*/ 755650 h 1282700"/>
                <a:gd name="connsiteX11" fmla="*/ 165100 w 920750"/>
                <a:gd name="connsiteY11" fmla="*/ 831850 h 1282700"/>
                <a:gd name="connsiteX12" fmla="*/ 311150 w 920750"/>
                <a:gd name="connsiteY12" fmla="*/ 939800 h 1282700"/>
                <a:gd name="connsiteX13" fmla="*/ 469900 w 920750"/>
                <a:gd name="connsiteY13" fmla="*/ 1060450 h 1282700"/>
                <a:gd name="connsiteX14" fmla="*/ 558800 w 920750"/>
                <a:gd name="connsiteY14" fmla="*/ 1162050 h 1282700"/>
                <a:gd name="connsiteX15" fmla="*/ 641350 w 920750"/>
                <a:gd name="connsiteY15" fmla="*/ 1276350 h 1282700"/>
                <a:gd name="connsiteX16" fmla="*/ 920750 w 920750"/>
                <a:gd name="connsiteY16" fmla="*/ 1282700 h 12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0750" h="1282700">
                  <a:moveTo>
                    <a:pt x="920750" y="1282700"/>
                  </a:moveTo>
                  <a:lnTo>
                    <a:pt x="825500" y="958850"/>
                  </a:lnTo>
                  <a:lnTo>
                    <a:pt x="793750" y="654050"/>
                  </a:lnTo>
                  <a:lnTo>
                    <a:pt x="831850" y="228600"/>
                  </a:lnTo>
                  <a:lnTo>
                    <a:pt x="908050" y="6350"/>
                  </a:lnTo>
                  <a:lnTo>
                    <a:pt x="781050" y="0"/>
                  </a:lnTo>
                  <a:lnTo>
                    <a:pt x="723900" y="152400"/>
                  </a:lnTo>
                  <a:lnTo>
                    <a:pt x="584200" y="342900"/>
                  </a:lnTo>
                  <a:lnTo>
                    <a:pt x="355600" y="546100"/>
                  </a:lnTo>
                  <a:lnTo>
                    <a:pt x="133350" y="698500"/>
                  </a:lnTo>
                  <a:lnTo>
                    <a:pt x="0" y="755650"/>
                  </a:lnTo>
                  <a:lnTo>
                    <a:pt x="165100" y="831850"/>
                  </a:lnTo>
                  <a:lnTo>
                    <a:pt x="311150" y="939800"/>
                  </a:lnTo>
                  <a:lnTo>
                    <a:pt x="469900" y="1060450"/>
                  </a:lnTo>
                  <a:lnTo>
                    <a:pt x="558800" y="1162050"/>
                  </a:lnTo>
                  <a:lnTo>
                    <a:pt x="641350" y="1276350"/>
                  </a:lnTo>
                  <a:lnTo>
                    <a:pt x="920750" y="12827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 bwMode="auto">
            <a:xfrm flipV="1">
              <a:off x="6968068" y="3168650"/>
              <a:ext cx="124882" cy="112446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8" name="Group 147"/>
          <p:cNvGrpSpPr/>
          <p:nvPr/>
        </p:nvGrpSpPr>
        <p:grpSpPr>
          <a:xfrm>
            <a:off x="7590270" y="1400824"/>
            <a:ext cx="1417285" cy="646331"/>
            <a:chOff x="7526868" y="2476500"/>
            <a:chExt cx="1417285" cy="646331"/>
          </a:xfrm>
        </p:grpSpPr>
        <p:sp>
          <p:nvSpPr>
            <p:cNvPr id="149" name="TextBox 148"/>
            <p:cNvSpPr txBox="1"/>
            <p:nvPr/>
          </p:nvSpPr>
          <p:spPr>
            <a:xfrm>
              <a:off x="8028518" y="2476500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rejected</a:t>
              </a:r>
            </a:p>
            <a:p>
              <a:r>
                <a:rPr lang="en-US" sz="1800" dirty="0" smtClean="0"/>
                <a:t>sample</a:t>
              </a:r>
            </a:p>
          </p:txBody>
        </p:sp>
        <p:cxnSp>
          <p:nvCxnSpPr>
            <p:cNvPr id="150" name="Straight Arrow Connector 149"/>
            <p:cNvCxnSpPr/>
            <p:nvPr/>
          </p:nvCxnSpPr>
          <p:spPr bwMode="auto">
            <a:xfrm flipH="1">
              <a:off x="7581900" y="2705616"/>
              <a:ext cx="503768" cy="26618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51" name="Oval 150"/>
            <p:cNvSpPr/>
            <p:nvPr/>
          </p:nvSpPr>
          <p:spPr>
            <a:xfrm>
              <a:off x="7526868" y="2944283"/>
              <a:ext cx="762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2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125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 - Basics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33800" y="1409700"/>
            <a:ext cx="5359400" cy="4870450"/>
          </a:xfrm>
        </p:spPr>
        <p:txBody>
          <a:bodyPr/>
          <a:lstStyle/>
          <a:p>
            <a:pPr marL="342900" lvl="1" indent="-171450">
              <a:buFontTx/>
              <a:buChar char="•"/>
            </a:pPr>
            <a:r>
              <a:rPr lang="en-US" sz="2400" dirty="0">
                <a:ea typeface="+mn-ea"/>
                <a:cs typeface="+mn-cs"/>
              </a:rPr>
              <a:t>Datastructure: </a:t>
            </a:r>
          </a:p>
          <a:p>
            <a:pPr marL="742950" lvl="2"/>
            <a:r>
              <a:rPr lang="en-US" sz="2200" dirty="0" smtClean="0"/>
              <a:t>Squares contain </a:t>
            </a:r>
            <a:r>
              <a:rPr lang="en-US" sz="2200" dirty="0"/>
              <a:t>uncovered area</a:t>
            </a:r>
          </a:p>
          <a:p>
            <a:r>
              <a:rPr lang="en-US" dirty="0" smtClean="0"/>
              <a:t>Throw darts</a:t>
            </a:r>
          </a:p>
          <a:p>
            <a:pPr lvl="1"/>
            <a:r>
              <a:rPr lang="en-US" dirty="0" smtClean="0"/>
              <a:t>Pick square, pick point in square</a:t>
            </a:r>
          </a:p>
          <a:p>
            <a:pPr lvl="1"/>
            <a:r>
              <a:rPr lang="en-US" dirty="0" smtClean="0"/>
              <a:t>If dart is outside nearby circles</a:t>
            </a:r>
          </a:p>
          <a:p>
            <a:pPr lvl="2"/>
            <a:r>
              <a:rPr lang="en-US" dirty="0" smtClean="0"/>
              <a:t>Accept dart as sample</a:t>
            </a:r>
          </a:p>
          <a:p>
            <a:pPr lvl="2"/>
            <a:r>
              <a:rPr lang="en-US" dirty="0" smtClean="0"/>
              <a:t>Delete square</a:t>
            </a:r>
          </a:p>
          <a:p>
            <a:r>
              <a:rPr lang="en-US" dirty="0" smtClean="0"/>
              <a:t>Refine all squares</a:t>
            </a:r>
          </a:p>
          <a:p>
            <a:pPr lvl="1"/>
            <a:r>
              <a:rPr lang="en-US" dirty="0" smtClean="0"/>
              <a:t>Discard </a:t>
            </a:r>
            <a:r>
              <a:rPr lang="en-US" dirty="0" err="1" smtClean="0"/>
              <a:t>subsquares</a:t>
            </a:r>
            <a:r>
              <a:rPr lang="en-US" dirty="0" smtClean="0"/>
              <a:t> covered by single disks</a:t>
            </a:r>
          </a:p>
          <a:p>
            <a:r>
              <a:rPr lang="en-US" dirty="0" smtClean="0"/>
              <a:t>Repeat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7000" y="1371600"/>
            <a:ext cx="3795772" cy="4890770"/>
            <a:chOff x="127000" y="1371600"/>
            <a:chExt cx="3795772" cy="4890770"/>
          </a:xfrm>
        </p:grpSpPr>
        <p:pic>
          <p:nvPicPr>
            <p:cNvPr id="6" name="Picture 5" descr="G0_a-nl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7" name="Picture 6" descr="G0_b-nl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8" name="Picture 7" descr="G1_a-nl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9" name="Picture 8" descr="G1_b-nl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darts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refine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darts</a:t>
              </a:r>
              <a:endParaRPr lang="en-US" dirty="0"/>
            </a:p>
          </p:txBody>
        </p:sp>
        <p:sp>
          <p:nvSpPr>
            <p:cNvPr id="16" name="Right Arrow 15"/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refine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5125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0_a-n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2" y="1454149"/>
            <a:ext cx="3218627" cy="3232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Datastructure: Quadtree Root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30200" y="1244600"/>
            <a:ext cx="8623300" cy="1240370"/>
            <a:chOff x="330200" y="1244600"/>
            <a:chExt cx="8623300" cy="1240370"/>
          </a:xfrm>
        </p:grpSpPr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2628900" y="1309160"/>
              <a:ext cx="1175810" cy="1175810"/>
              <a:chOff x="2820460" y="1359960"/>
              <a:chExt cx="914400" cy="9144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820460" y="1359960"/>
                <a:ext cx="914400" cy="914400"/>
                <a:chOff x="2471210" y="1423460"/>
                <a:chExt cx="914400" cy="914400"/>
              </a:xfrm>
            </p:grpSpPr>
            <p:sp>
              <p:nvSpPr>
                <p:cNvPr id="8" name="Rectangle 7"/>
                <p:cNvSpPr>
                  <a:spLocks noChangeAspect="1"/>
                </p:cNvSpPr>
                <p:nvPr/>
              </p:nvSpPr>
              <p:spPr>
                <a:xfrm>
                  <a:off x="2926732" y="1556040"/>
                  <a:ext cx="324612" cy="32461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10000"/>
                  </a:schemeClr>
                </a:solidFill>
                <a:ln w="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2471210" y="1423460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10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Oval 10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6" name="Straight Connector 5"/>
              <p:cNvCxnSpPr>
                <a:stCxn id="11" idx="1"/>
                <a:endCxn id="10" idx="7"/>
              </p:cNvCxnSpPr>
              <p:nvPr/>
            </p:nvCxnSpPr>
            <p:spPr bwMode="auto">
              <a:xfrm flipV="1">
                <a:off x="3275766" y="1493871"/>
                <a:ext cx="325183" cy="321395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330200" y="1390650"/>
              <a:ext cx="2926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Top square diagonal =</a:t>
              </a:r>
            </a:p>
            <a:p>
              <a:r>
                <a:rPr lang="en-US" dirty="0" smtClean="0"/>
                <a:t>sampling radius</a:t>
              </a:r>
              <a:endParaRPr lang="en-US" dirty="0"/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 bwMode="auto">
            <a:xfrm>
              <a:off x="3746500" y="1244600"/>
              <a:ext cx="5207000" cy="971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vert="horz" wrap="square" lIns="90487" tIns="44450" rIns="90487" bIns="44450" numCol="1" anchor="t" anchorCtr="0" compatLnSpc="1">
              <a:prstTxWarp prst="textNoShape">
                <a:avLst/>
              </a:prstTxWarp>
            </a:bodyPr>
            <a:lstStyle>
              <a:lvl1pPr marL="34290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 b="1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200" b="1">
                  <a:solidFill>
                    <a:srgbClr val="000000"/>
                  </a:solidFill>
                  <a:latin typeface="+mn-lt"/>
                </a:defRPr>
              </a:lvl2pPr>
              <a:lvl3pPr marL="108585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rgbClr val="000000"/>
                  </a:solidFill>
                  <a:latin typeface="+mn-lt"/>
                </a:defRPr>
              </a:lvl3pPr>
              <a:lvl4pPr marL="154305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b="1">
                  <a:solidFill>
                    <a:srgbClr val="000000"/>
                  </a:solidFill>
                  <a:latin typeface="+mn-lt"/>
                </a:defRPr>
              </a:lvl4pPr>
              <a:lvl5pPr marL="19431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5pPr>
              <a:lvl6pPr marL="24003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6pPr>
              <a:lvl7pPr marL="28575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7pPr>
              <a:lvl8pPr marL="33147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8pPr>
              <a:lvl9pPr marL="37719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9pPr>
            </a:lstStyle>
            <a:p>
              <a:r>
                <a:rPr lang="en-US" sz="2000" dirty="0" smtClean="0"/>
                <a:t>Squares sized so</a:t>
              </a:r>
              <a:endParaRPr lang="en-US" sz="1800" dirty="0" smtClean="0"/>
            </a:p>
            <a:p>
              <a:pPr lvl="1"/>
              <a:r>
                <a:rPr lang="en-US" sz="2000" dirty="0" smtClean="0"/>
                <a:t>Can fit at most one sample</a:t>
              </a:r>
            </a:p>
          </p:txBody>
        </p:sp>
      </p:grpSp>
      <p:pic>
        <p:nvPicPr>
          <p:cNvPr id="17" name="Picture 16" descr="civ-templ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2654300"/>
            <a:ext cx="2209800" cy="202239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73650" y="3409950"/>
            <a:ext cx="2209800" cy="2022396"/>
            <a:chOff x="5073650" y="3409950"/>
            <a:chExt cx="2209800" cy="2022396"/>
          </a:xfrm>
        </p:grpSpPr>
        <p:pic>
          <p:nvPicPr>
            <p:cNvPr id="18" name="Picture 17" descr="civ-templat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650" y="3409950"/>
              <a:ext cx="2209800" cy="202239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00750" y="41656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x</a:t>
              </a:r>
              <a:endParaRPr lang="en-US" sz="1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9400" y="38481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y</a:t>
              </a:r>
            </a:p>
          </p:txBody>
        </p:sp>
      </p:grp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3733800" y="2114550"/>
            <a:ext cx="5207000" cy="116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pPr lvl="1"/>
            <a:r>
              <a:rPr lang="en-US" sz="2000" dirty="0" smtClean="0"/>
              <a:t>Nearby square template</a:t>
            </a:r>
            <a:r>
              <a:rPr lang="en-US" sz="2000" dirty="0"/>
              <a:t> </a:t>
            </a:r>
            <a:r>
              <a:rPr lang="en-US" sz="2000" dirty="0" smtClean="0"/>
              <a:t>for </a:t>
            </a:r>
            <a:br>
              <a:rPr lang="en-US" sz="2000" dirty="0" smtClean="0"/>
            </a:br>
            <a:r>
              <a:rPr lang="en-US" sz="2000" dirty="0" smtClean="0"/>
              <a:t>“Point in disk?” conflict check</a:t>
            </a:r>
          </a:p>
          <a:p>
            <a:pPr lvl="2"/>
            <a:r>
              <a:rPr lang="en-US" sz="1800" dirty="0" smtClean="0"/>
              <a:t>Pointer from square to its sample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93800" y="5734050"/>
            <a:ext cx="6561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Unpublished extension: use </a:t>
            </a:r>
            <a:r>
              <a:rPr lang="en-US" dirty="0" err="1" smtClean="0"/>
              <a:t>kd</a:t>
            </a:r>
            <a:r>
              <a:rPr lang="en-US" dirty="0" smtClean="0"/>
              <a:t>-tree for proximity…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358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Datastructure: Flat Quadtree Leaves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0" y="1244600"/>
            <a:ext cx="5207000" cy="1384300"/>
          </a:xfrm>
        </p:spPr>
        <p:txBody>
          <a:bodyPr/>
          <a:lstStyle/>
          <a:p>
            <a:r>
              <a:rPr lang="en-US" sz="2000" dirty="0" smtClean="0"/>
              <a:t>Pool of squares</a:t>
            </a:r>
          </a:p>
          <a:p>
            <a:pPr lvl="1"/>
            <a:r>
              <a:rPr lang="en-US" sz="1800" dirty="0" smtClean="0"/>
              <a:t>Global </a:t>
            </a:r>
            <a:r>
              <a:rPr lang="en-US" sz="1800" dirty="0"/>
              <a:t>level </a:t>
            </a:r>
            <a:r>
              <a:rPr lang="en-US" sz="1800" i="1" dirty="0" err="1" smtClean="0"/>
              <a:t>i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smtClean="0"/>
              <a:t>Squares that might accept a sample </a:t>
            </a:r>
          </a:p>
          <a:p>
            <a:pPr lvl="1"/>
            <a:r>
              <a:rPr lang="en-US" sz="1800" dirty="0" smtClean="0"/>
              <a:t>Array of indices </a:t>
            </a:r>
            <a:r>
              <a:rPr lang="en-US" sz="1800" i="1" dirty="0" smtClean="0"/>
              <a:t>C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342900" y="2622550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42900" y="2628900"/>
            <a:ext cx="1828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46075" y="2628900"/>
            <a:ext cx="914400" cy="914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257300" y="3543300"/>
            <a:ext cx="914400" cy="914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71700" y="2628900"/>
            <a:ext cx="1828800" cy="1828800"/>
            <a:chOff x="495300" y="2781300"/>
            <a:chExt cx="1828800" cy="18288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95300" y="2781300"/>
              <a:ext cx="182880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98475" y="27813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409700" y="36957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71700" y="4457700"/>
            <a:ext cx="1828800" cy="1828800"/>
            <a:chOff x="495300" y="2781300"/>
            <a:chExt cx="1828800" cy="18288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95300" y="2781300"/>
              <a:ext cx="182880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8475" y="27813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409700" y="36957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2900" y="4457700"/>
            <a:ext cx="1828800" cy="1828800"/>
            <a:chOff x="495300" y="2781300"/>
            <a:chExt cx="1828800" cy="18288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95300" y="2781300"/>
              <a:ext cx="182880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8475" y="27813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409700" y="36957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381750" y="3492500"/>
            <a:ext cx="1822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=3</a:t>
            </a:r>
            <a:br>
              <a:rPr lang="en-US" sz="2000" dirty="0" smtClean="0"/>
            </a:br>
            <a:r>
              <a:rPr lang="en-US" sz="2000" dirty="0" smtClean="0"/>
              <a:t>i.e. initial </a:t>
            </a:r>
            <a:r>
              <a:rPr lang="en-US" sz="1200" dirty="0" smtClean="0">
                <a:latin typeface="Zapf Dingbats"/>
                <a:ea typeface="Zapf Dingbats"/>
                <a:cs typeface="Zapf Dingbats"/>
                <a:sym typeface="Zapf Dingbats"/>
              </a:rPr>
              <a:t>✕ </a:t>
            </a:r>
            <a:r>
              <a:rPr lang="en-US" sz="2000" dirty="0" smtClean="0"/>
              <a:t>2</a:t>
            </a:r>
            <a:r>
              <a:rPr lang="en-US" sz="2000" i="1" baseline="30000" dirty="0" smtClean="0"/>
              <a:t>i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squares per side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635000" y="21526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568450" y="2139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51100" y="2133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390900" y="2139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2889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0" y="37719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4667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0" y="5562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9" name="Content Placeholder 2"/>
          <p:cNvSpPr txBox="1">
            <a:spLocks/>
          </p:cNvSpPr>
          <p:nvPr/>
        </p:nvSpPr>
        <p:spPr bwMode="auto">
          <a:xfrm>
            <a:off x="0" y="1263650"/>
            <a:ext cx="5207000" cy="2127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pPr marL="17145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Flat: Only one level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 is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used at a time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352425" y="2628900"/>
            <a:ext cx="5508625" cy="3937000"/>
            <a:chOff x="352425" y="2628900"/>
            <a:chExt cx="5508625" cy="3937000"/>
          </a:xfrm>
        </p:grpSpPr>
        <p:grpSp>
          <p:nvGrpSpPr>
            <p:cNvPr id="57" name="Group 56"/>
            <p:cNvGrpSpPr/>
            <p:nvPr/>
          </p:nvGrpSpPr>
          <p:grpSpPr>
            <a:xfrm>
              <a:off x="4972050" y="2736850"/>
              <a:ext cx="889000" cy="3829050"/>
              <a:chOff x="5003800" y="2971800"/>
              <a:chExt cx="889000" cy="3829050"/>
            </a:xfrm>
          </p:grpSpPr>
          <p:sp>
            <p:nvSpPr>
              <p:cNvPr id="34" name="Rectangle 33"/>
              <p:cNvSpPr/>
              <p:nvPr/>
            </p:nvSpPr>
            <p:spPr bwMode="auto">
              <a:xfrm>
                <a:off x="5010150" y="3429000"/>
                <a:ext cx="876300" cy="3371850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 bwMode="auto">
              <a:xfrm>
                <a:off x="5010150" y="3924300"/>
                <a:ext cx="86995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>
                <a:off x="5022850" y="4375150"/>
                <a:ext cx="86995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>
                <a:off x="5010150" y="4845050"/>
                <a:ext cx="86995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>
                <a:off x="5003800" y="5321300"/>
                <a:ext cx="86995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5003800" y="5784850"/>
                <a:ext cx="86995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>
                <a:off x="5010150" y="6388100"/>
                <a:ext cx="86995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0" name="TextBox 49"/>
              <p:cNvSpPr txBox="1"/>
              <p:nvPr/>
            </p:nvSpPr>
            <p:spPr>
              <a:xfrm>
                <a:off x="5194300" y="581025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067300" y="3422650"/>
                <a:ext cx="7743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(0,0)</a:t>
                </a:r>
                <a:endParaRPr 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073650" y="3898900"/>
                <a:ext cx="7743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(0,2)</a:t>
                </a:r>
                <a:endParaRPr 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060950" y="4356100"/>
                <a:ext cx="7743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(0,3)</a:t>
                </a:r>
                <a:endParaRPr lang="en-US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060950" y="4851400"/>
                <a:ext cx="7743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(1,1)</a:t>
                </a:r>
                <a:endParaRPr 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124450" y="5302250"/>
                <a:ext cx="6290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end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200650" y="2971800"/>
                <a:ext cx="5005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C</a:t>
                </a:r>
                <a:r>
                  <a:rPr lang="en-US" i="1" baseline="30000" dirty="0" err="1" smtClean="0"/>
                  <a:t>i</a:t>
                </a:r>
                <a:endParaRPr lang="en-US" i="1" baseline="30000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52425" y="2628900"/>
              <a:ext cx="3644900" cy="1835150"/>
              <a:chOff x="352425" y="2628900"/>
              <a:chExt cx="3644900" cy="1835150"/>
            </a:xfrm>
          </p:grpSpPr>
          <p:sp>
            <p:nvSpPr>
              <p:cNvPr id="60" name="Rectangle 59"/>
              <p:cNvSpPr/>
              <p:nvPr/>
            </p:nvSpPr>
            <p:spPr bwMode="auto">
              <a:xfrm>
                <a:off x="352425" y="2628900"/>
                <a:ext cx="914400" cy="9144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1260475" y="3549650"/>
                <a:ext cx="914400" cy="9144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2174875" y="2635250"/>
                <a:ext cx="914400" cy="9144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3082925" y="2635250"/>
                <a:ext cx="914400" cy="9144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78499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Quadtree Refinement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42900" y="2622550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42900" y="2628900"/>
            <a:ext cx="1828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46075" y="2628900"/>
            <a:ext cx="914400" cy="914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257300" y="3543300"/>
            <a:ext cx="914400" cy="914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71700" y="2628900"/>
            <a:ext cx="1828800" cy="1828800"/>
            <a:chOff x="495300" y="2781300"/>
            <a:chExt cx="1828800" cy="18288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95300" y="2781300"/>
              <a:ext cx="182880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98475" y="27813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409700" y="36957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71700" y="4457700"/>
            <a:ext cx="1828800" cy="1828800"/>
            <a:chOff x="495300" y="2781300"/>
            <a:chExt cx="1828800" cy="18288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95300" y="2781300"/>
              <a:ext cx="182880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8475" y="27813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409700" y="36957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2900" y="4457700"/>
            <a:ext cx="1828800" cy="1828800"/>
            <a:chOff x="495300" y="2781300"/>
            <a:chExt cx="1828800" cy="18288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95300" y="2781300"/>
              <a:ext cx="182880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8475" y="27813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409700" y="36957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35000" y="21526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568450" y="2139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51100" y="2133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390900" y="2139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2889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0" y="37719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4667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0" y="5562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9" name="Content Placeholder 2"/>
          <p:cNvSpPr txBox="1">
            <a:spLocks/>
          </p:cNvSpPr>
          <p:nvPr/>
        </p:nvSpPr>
        <p:spPr bwMode="auto">
          <a:xfrm>
            <a:off x="0" y="1263650"/>
            <a:ext cx="5207000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pPr marL="17145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Update in place.</a:t>
            </a:r>
          </a:p>
          <a:p>
            <a:pPr marL="17145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++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972050" y="1657350"/>
            <a:ext cx="876300" cy="29654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4972050" y="2152650"/>
            <a:ext cx="8699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4984750" y="2603500"/>
            <a:ext cx="8699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4972050" y="3073400"/>
            <a:ext cx="8699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4965700" y="3549650"/>
            <a:ext cx="8699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>
            <a:off x="4965700" y="5575300"/>
            <a:ext cx="8699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4972050" y="4616450"/>
            <a:ext cx="8699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5181600" y="34544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029200" y="1651000"/>
            <a:ext cx="774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(0,0)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035550" y="2127250"/>
            <a:ext cx="774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(0,2)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022850" y="2584450"/>
            <a:ext cx="774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(0,3)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105400" y="3079750"/>
            <a:ext cx="629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435600" y="1162050"/>
            <a:ext cx="500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chemeClr val="tx2"/>
                </a:solidFill>
              </a:rPr>
              <a:t>C</a:t>
            </a:r>
            <a:r>
              <a:rPr lang="en-US" i="1" baseline="30000" dirty="0" err="1" smtClean="0">
                <a:solidFill>
                  <a:schemeClr val="tx2"/>
                </a:solidFill>
              </a:rPr>
              <a:t>i</a:t>
            </a:r>
            <a:endParaRPr lang="en-US" i="1" baseline="30000" dirty="0">
              <a:solidFill>
                <a:schemeClr val="tx2"/>
              </a:solidFill>
            </a:endParaRPr>
          </a:p>
        </p:txBody>
      </p:sp>
      <p:pic>
        <p:nvPicPr>
          <p:cNvPr id="66" name="Picture 65" descr="Square_in_Circle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79" y="4705350"/>
            <a:ext cx="1671243" cy="14097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0200" y="4483100"/>
            <a:ext cx="2221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</a:t>
            </a:r>
            <a:r>
              <a:rPr lang="en-US" sz="2000" dirty="0" err="1" smtClean="0"/>
              <a:t>ubsquare</a:t>
            </a:r>
            <a:r>
              <a:rPr lang="en-US" sz="2000" dirty="0" smtClean="0"/>
              <a:t> in circle?</a:t>
            </a:r>
            <a:endParaRPr lang="en-US" sz="2000" dirty="0"/>
          </a:p>
        </p:txBody>
      </p:sp>
      <p:sp>
        <p:nvSpPr>
          <p:cNvPr id="67" name="Rectangle 66"/>
          <p:cNvSpPr/>
          <p:nvPr/>
        </p:nvSpPr>
        <p:spPr bwMode="auto">
          <a:xfrm>
            <a:off x="6772275" y="1562100"/>
            <a:ext cx="536575" cy="5397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57750" y="6396335"/>
            <a:ext cx="741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C</a:t>
            </a:r>
            <a:r>
              <a:rPr lang="en-US" i="1" baseline="30000" dirty="0" smtClean="0">
                <a:solidFill>
                  <a:srgbClr val="0000FF"/>
                </a:solidFill>
              </a:rPr>
              <a:t>i+1</a:t>
            </a:r>
            <a:endParaRPr lang="en-US" i="1" baseline="30000" dirty="0">
              <a:solidFill>
                <a:srgbClr val="0000FF"/>
              </a:solidFill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972050" y="4622800"/>
            <a:ext cx="876300" cy="18224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4965700" y="5156200"/>
            <a:ext cx="8699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5086350" y="4673600"/>
            <a:ext cx="629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4972050" y="6007100"/>
            <a:ext cx="8699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6261100" y="3073400"/>
            <a:ext cx="2720216" cy="723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bIns="182880" rtlCol="0">
            <a:spAutoFit/>
          </a:bodyPr>
          <a:lstStyle/>
          <a:p>
            <a:r>
              <a:rPr lang="en-US" baseline="-25000" dirty="0" smtClean="0"/>
              <a:t>(</a:t>
            </a:r>
            <a:r>
              <a:rPr lang="en-US" baseline="-25000" dirty="0" err="1" smtClean="0"/>
              <a:t>x,y</a:t>
            </a:r>
            <a:r>
              <a:rPr lang="en-US" baseline="-25000" dirty="0" smtClean="0"/>
              <a:t>)</a:t>
            </a:r>
            <a:r>
              <a:rPr lang="en-US" baseline="-25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baseline="-25000" dirty="0" smtClean="0">
                <a:sym typeface="Wingdings"/>
              </a:rPr>
              <a:t>{2x,2x+1}x{2y,2y+1}</a:t>
            </a:r>
          </a:p>
          <a:p>
            <a:r>
              <a:rPr lang="en-US" baseline="-25000" dirty="0" smtClean="0">
                <a:sym typeface="Wingdings"/>
              </a:rPr>
              <a:t>(0,3)</a:t>
            </a:r>
            <a:r>
              <a:rPr lang="en-US" baseline="-25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baseline="-25000" dirty="0" smtClean="0">
                <a:sym typeface="Wingdings"/>
              </a:rPr>
              <a:t>{(0,6) (0,7) (1,6) (1,7)}</a:t>
            </a:r>
            <a:endParaRPr lang="en-US" baseline="-25000" dirty="0"/>
          </a:p>
        </p:txBody>
      </p:sp>
      <p:sp>
        <p:nvSpPr>
          <p:cNvPr id="75" name="Rectangle 74"/>
          <p:cNvSpPr/>
          <p:nvPr/>
        </p:nvSpPr>
        <p:spPr bwMode="auto">
          <a:xfrm>
            <a:off x="3095625" y="2635250"/>
            <a:ext cx="898525" cy="8953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77" name="Straight Connector 76"/>
          <p:cNvCxnSpPr>
            <a:stCxn id="75" idx="0"/>
            <a:endCxn id="23" idx="0"/>
          </p:cNvCxnSpPr>
          <p:nvPr/>
        </p:nvCxnSpPr>
        <p:spPr bwMode="auto">
          <a:xfrm flipH="1">
            <a:off x="3543300" y="2635250"/>
            <a:ext cx="1588" cy="9080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>
            <a:stCxn id="75" idx="1"/>
            <a:endCxn id="75" idx="3"/>
          </p:cNvCxnSpPr>
          <p:nvPr/>
        </p:nvCxnSpPr>
        <p:spPr bwMode="auto">
          <a:xfrm>
            <a:off x="3095625" y="3082925"/>
            <a:ext cx="8985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Elbow Connector 82"/>
          <p:cNvCxnSpPr>
            <a:stCxn id="53" idx="3"/>
            <a:endCxn id="67" idx="1"/>
          </p:cNvCxnSpPr>
          <p:nvPr/>
        </p:nvCxnSpPr>
        <p:spPr bwMode="auto">
          <a:xfrm flipV="1">
            <a:off x="5797221" y="1831975"/>
            <a:ext cx="975054" cy="98330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Elbow Connector 84"/>
          <p:cNvCxnSpPr>
            <a:stCxn id="67" idx="3"/>
            <a:endCxn id="74" idx="0"/>
          </p:cNvCxnSpPr>
          <p:nvPr/>
        </p:nvCxnSpPr>
        <p:spPr bwMode="auto">
          <a:xfrm>
            <a:off x="7308850" y="1831975"/>
            <a:ext cx="312358" cy="124142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5867400" y="27432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pop</a:t>
            </a:r>
            <a:endParaRPr lang="en-US" sz="1400" dirty="0"/>
          </a:p>
        </p:txBody>
      </p:sp>
      <p:cxnSp>
        <p:nvCxnSpPr>
          <p:cNvPr id="91" name="Elbow Connector 90"/>
          <p:cNvCxnSpPr>
            <a:stCxn id="66" idx="2"/>
          </p:cNvCxnSpPr>
          <p:nvPr/>
        </p:nvCxnSpPr>
        <p:spPr bwMode="auto">
          <a:xfrm rot="5400000" flipH="1">
            <a:off x="6293551" y="4469700"/>
            <a:ext cx="1193800" cy="2096901"/>
          </a:xfrm>
          <a:prstGeom prst="bentConnector4">
            <a:avLst>
              <a:gd name="adj1" fmla="val -19149"/>
              <a:gd name="adj2" fmla="val 69925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5810250" y="4908550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</a:t>
            </a:r>
            <a:r>
              <a:rPr lang="en-US" sz="1400" dirty="0" smtClean="0"/>
              <a:t>ush x4</a:t>
            </a:r>
            <a:endParaRPr lang="en-US" sz="1400" dirty="0"/>
          </a:p>
        </p:txBody>
      </p:sp>
      <p:cxnSp>
        <p:nvCxnSpPr>
          <p:cNvPr id="93" name="Elbow Connector 92"/>
          <p:cNvCxnSpPr>
            <a:stCxn id="74" idx="2"/>
            <a:endCxn id="33" idx="0"/>
          </p:cNvCxnSpPr>
          <p:nvPr/>
        </p:nvCxnSpPr>
        <p:spPr bwMode="auto">
          <a:xfrm rot="16200000" flipH="1">
            <a:off x="7362831" y="4055052"/>
            <a:ext cx="686425" cy="16967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8" name="Rectangle 97"/>
          <p:cNvSpPr/>
          <p:nvPr/>
        </p:nvSpPr>
        <p:spPr bwMode="auto">
          <a:xfrm>
            <a:off x="6673850" y="4476750"/>
            <a:ext cx="2241550" cy="16383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 bwMode="auto">
          <a:xfrm>
            <a:off x="5930900" y="1428750"/>
            <a:ext cx="6350" cy="7239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/>
          <p:nvPr/>
        </p:nvCxnSpPr>
        <p:spPr bwMode="auto">
          <a:xfrm flipH="1" flipV="1">
            <a:off x="4832350" y="5613400"/>
            <a:ext cx="6350" cy="8001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871800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FF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62174</TotalTime>
  <Words>1005</Words>
  <Application>Microsoft Macintosh PowerPoint</Application>
  <PresentationFormat>On-screen Show (4:3)</PresentationFormat>
  <Paragraphs>251</Paragraphs>
  <Slides>21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Default Design</vt:lpstr>
      <vt:lpstr>Equation</vt:lpstr>
      <vt:lpstr>PowerPoint Presentation</vt:lpstr>
      <vt:lpstr>Overview</vt:lpstr>
      <vt:lpstr>Why MPS?  Maximal Poisson-disk Sampling</vt:lpstr>
      <vt:lpstr>Maximal Poisson-Disk Sampling</vt:lpstr>
      <vt:lpstr>Algorithm for MPS</vt:lpstr>
      <vt:lpstr>Our Algorithm - Basics</vt:lpstr>
      <vt:lpstr>Datastructure: Quadtree Root</vt:lpstr>
      <vt:lpstr>Datastructure: Flat Quadtree Leaves</vt:lpstr>
      <vt:lpstr>Flat Quadtree Refinement</vt:lpstr>
      <vt:lpstr>Level Limit?</vt:lpstr>
      <vt:lpstr>Algorithm – outer loop parameters</vt:lpstr>
      <vt:lpstr>A (time) and B (memory) parameters</vt:lpstr>
      <vt:lpstr>Time and Memory Experimental results</vt:lpstr>
      <vt:lpstr>Time and Memory</vt:lpstr>
      <vt:lpstr>Time and Memory Theory</vt:lpstr>
      <vt:lpstr>PowerPoint Presentation</vt:lpstr>
      <vt:lpstr>Point Cloud Quality? Provably correct bias-free, maximal up to precision</vt:lpstr>
      <vt:lpstr>Conclusions</vt:lpstr>
      <vt:lpstr>Two bonus thoughts</vt:lpstr>
      <vt:lpstr>“Unbiased” Opinion</vt:lpstr>
      <vt:lpstr>What is the real goal?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32pt</dc:title>
  <cp:lastModifiedBy>LOFT</cp:lastModifiedBy>
  <cp:revision>613</cp:revision>
  <cp:lastPrinted>2001-12-04T02:38:31Z</cp:lastPrinted>
  <dcterms:modified xsi:type="dcterms:W3CDTF">2012-05-16T21:51:49Z</dcterms:modified>
</cp:coreProperties>
</file>